
<file path=[Content_Types].xml><?xml version="1.0" encoding="utf-8"?>
<Types xmlns="http://schemas.openxmlformats.org/package/2006/content-types">
  <Default Extension="png" ContentType="image/png"/>
  <Default Extension="tmp" ContentType="image/jpeg"/>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4012" r:id="rId4"/>
  </p:sldMasterIdLst>
  <p:notesMasterIdLst>
    <p:notesMasterId r:id="rId22"/>
  </p:notesMasterIdLst>
  <p:sldIdLst>
    <p:sldId id="441" r:id="rId5"/>
    <p:sldId id="540" r:id="rId6"/>
    <p:sldId id="442" r:id="rId7"/>
    <p:sldId id="343" r:id="rId8"/>
    <p:sldId id="443" r:id="rId9"/>
    <p:sldId id="444" r:id="rId10"/>
    <p:sldId id="445" r:id="rId11"/>
    <p:sldId id="380" r:id="rId12"/>
    <p:sldId id="547" r:id="rId13"/>
    <p:sldId id="548" r:id="rId14"/>
    <p:sldId id="549" r:id="rId15"/>
    <p:sldId id="545" r:id="rId16"/>
    <p:sldId id="551" r:id="rId17"/>
    <p:sldId id="552" r:id="rId18"/>
    <p:sldId id="550" r:id="rId19"/>
    <p:sldId id="542" r:id="rId20"/>
    <p:sldId id="348" r:id="rId21"/>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540" userDrawn="1">
          <p15:clr>
            <a:srgbClr val="A4A3A4"/>
          </p15:clr>
        </p15:guide>
        <p15:guide id="2" pos="144" userDrawn="1">
          <p15:clr>
            <a:srgbClr val="A4A3A4"/>
          </p15:clr>
        </p15:guide>
        <p15:guide id="3" orient="horz" pos="1620" userDrawn="1">
          <p15:clr>
            <a:srgbClr val="A4A3A4"/>
          </p15:clr>
        </p15:guide>
        <p15:guide id="4" orient="horz" pos="660" userDrawn="1">
          <p15:clr>
            <a:srgbClr val="A4A3A4"/>
          </p15:clr>
        </p15:guide>
      </p15:sldGuideLst>
    </p:ext>
    <p:ext uri="http://customooxmlschemas.google.com/">
      <go:slidesCustomData xmlns=""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r:id="rId47"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23366"/>
    <a:srgbClr val="213163"/>
    <a:srgbClr val="0000FF"/>
    <a:srgbClr val="FFB757"/>
    <a:srgbClr val="FFC475"/>
    <a:srgbClr val="FFB44F"/>
    <a:srgbClr val="FFC679"/>
    <a:srgbClr val="FFCD8B"/>
    <a:srgbClr val="FFC981"/>
    <a:srgbClr val="FFD9A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256" autoAdjust="0"/>
  </p:normalViewPr>
  <p:slideViewPr>
    <p:cSldViewPr snapToGrid="0">
      <p:cViewPr varScale="1">
        <p:scale>
          <a:sx n="91" d="100"/>
          <a:sy n="91" d="100"/>
        </p:scale>
        <p:origin x="786" y="84"/>
      </p:cViewPr>
      <p:guideLst>
        <p:guide orient="horz" pos="540"/>
        <p:guide pos="144"/>
        <p:guide orient="horz" pos="1620"/>
        <p:guide orient="horz" pos="66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51"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slide" Target="slides/slide17.xml"/><Relationship Id="rId47" Type="http://customschemas.google.com/relationships/presentationmetadata" Target="metadata"/><Relationship Id="rId50"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49"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4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b="1" dirty="0">
              <a:latin typeface="Calibri"/>
              <a:cs typeface="Calibri"/>
            </a:endParaRPr>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10</a:t>
            </a:fld>
            <a:endParaRPr lang="en-US" sz="1200" b="0" strike="noStrike" spc="-1">
              <a:latin typeface="Times New Roman"/>
            </a:endParaRPr>
          </a:p>
        </p:txBody>
      </p:sp>
    </p:spTree>
    <p:extLst>
      <p:ext uri="{BB962C8B-B14F-4D97-AF65-F5344CB8AC3E}">
        <p14:creationId xmlns:p14="http://schemas.microsoft.com/office/powerpoint/2010/main" val="20059321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11</a:t>
            </a:fld>
            <a:endParaRPr lang="en-US" sz="1200" b="0" strike="noStrike" spc="-1">
              <a:latin typeface="Times New Roman"/>
            </a:endParaRPr>
          </a:p>
        </p:txBody>
      </p:sp>
    </p:spTree>
    <p:extLst>
      <p:ext uri="{BB962C8B-B14F-4D97-AF65-F5344CB8AC3E}">
        <p14:creationId xmlns:p14="http://schemas.microsoft.com/office/powerpoint/2010/main" val="20892850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12</a:t>
            </a:fld>
            <a:endParaRPr lang="en-US" sz="1200" b="0" strike="noStrike" spc="-1">
              <a:latin typeface="Times New Roman"/>
            </a:endParaRPr>
          </a:p>
        </p:txBody>
      </p:sp>
    </p:spTree>
    <p:extLst>
      <p:ext uri="{BB962C8B-B14F-4D97-AF65-F5344CB8AC3E}">
        <p14:creationId xmlns:p14="http://schemas.microsoft.com/office/powerpoint/2010/main" val="40062981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13</a:t>
            </a:fld>
            <a:endParaRPr lang="en-US" sz="1200" b="0" strike="noStrike" spc="-1">
              <a:latin typeface="Times New Roman"/>
            </a:endParaRPr>
          </a:p>
        </p:txBody>
      </p:sp>
    </p:spTree>
    <p:extLst>
      <p:ext uri="{BB962C8B-B14F-4D97-AF65-F5344CB8AC3E}">
        <p14:creationId xmlns:p14="http://schemas.microsoft.com/office/powerpoint/2010/main" val="39445417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14</a:t>
            </a:fld>
            <a:endParaRPr lang="en-US" sz="1200" b="0" strike="noStrike" spc="-1">
              <a:latin typeface="Times New Roman"/>
            </a:endParaRPr>
          </a:p>
        </p:txBody>
      </p:sp>
    </p:spTree>
    <p:extLst>
      <p:ext uri="{BB962C8B-B14F-4D97-AF65-F5344CB8AC3E}">
        <p14:creationId xmlns:p14="http://schemas.microsoft.com/office/powerpoint/2010/main" val="7320449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15</a:t>
            </a:fld>
            <a:endParaRPr lang="en-US" sz="1200" b="0" strike="noStrike" spc="-1">
              <a:latin typeface="Times New Roman"/>
            </a:endParaRPr>
          </a:p>
        </p:txBody>
      </p:sp>
    </p:spTree>
    <p:extLst>
      <p:ext uri="{BB962C8B-B14F-4D97-AF65-F5344CB8AC3E}">
        <p14:creationId xmlns:p14="http://schemas.microsoft.com/office/powerpoint/2010/main" val="7550314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None/>
              <a:tabLst>
                <a:tab pos="0" algn="l"/>
              </a:tabLst>
              <a:defRPr/>
            </a:pPr>
            <a:r>
              <a:rPr lang="en-US" sz="1100" b="1" dirty="0">
                <a:solidFill>
                  <a:srgbClr val="213163"/>
                </a:solidFill>
              </a:rPr>
              <a:t>Reference</a:t>
            </a:r>
            <a:endParaRPr lang="en-US" sz="1100" dirty="0"/>
          </a:p>
          <a:p>
            <a:pPr marL="173736" indent="-173736">
              <a:buFont typeface="Arial" panose="020B0604020202020204" pitchFamily="34" charset="0"/>
              <a:buChar char="•"/>
              <a:tabLst>
                <a:tab pos="0" algn="l"/>
              </a:tabLst>
            </a:pPr>
            <a:endParaRPr lang="en-IN" sz="1100" spc="-1" dirty="0"/>
          </a:p>
          <a:p>
            <a:pPr marL="173736" indent="-173736">
              <a:buFont typeface="Arial" panose="020B0604020202020204" pitchFamily="34" charset="0"/>
              <a:buChar char="•"/>
              <a:tabLst>
                <a:tab pos="0" algn="l"/>
              </a:tabLst>
            </a:pPr>
            <a:r>
              <a:rPr lang="en-IN" sz="1100" spc="-1" dirty="0"/>
              <a:t>These are the references for this session.</a:t>
            </a:r>
            <a:endParaRPr lang="en-IN" sz="1100" b="0" strike="noStrike" spc="-1" dirty="0">
              <a:latin typeface="Arial"/>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8142291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a:lnSpc>
                <a:spcPct val="100000"/>
              </a:lnSpc>
              <a:tabLst>
                <a:tab pos="0" algn="l"/>
              </a:tabLst>
            </a:pPr>
            <a:endParaRPr lang="en-US" sz="2000" b="0" strike="noStrike" spc="-1"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17</a:t>
            </a:fld>
            <a:endParaRPr lang="en-US" sz="1200" b="0" strike="noStrike" spc="-1">
              <a:latin typeface="Times New Roman"/>
            </a:endParaRPr>
          </a:p>
        </p:txBody>
      </p:sp>
    </p:spTree>
    <p:extLst>
      <p:ext uri="{BB962C8B-B14F-4D97-AF65-F5344CB8AC3E}">
        <p14:creationId xmlns:p14="http://schemas.microsoft.com/office/powerpoint/2010/main" val="23853145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982770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indent="0">
              <a:buNone/>
            </a:pPr>
            <a:endParaRPr lang="en-US" b="1"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999522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982770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350517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559196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4253411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8</a:t>
            </a:fld>
            <a:endParaRPr lang="en-US" sz="1200" b="0" strike="noStrike" spc="-1">
              <a:latin typeface="Times New Roman"/>
            </a:endParaRPr>
          </a:p>
        </p:txBody>
      </p:sp>
    </p:spTree>
    <p:extLst>
      <p:ext uri="{BB962C8B-B14F-4D97-AF65-F5344CB8AC3E}">
        <p14:creationId xmlns:p14="http://schemas.microsoft.com/office/powerpoint/2010/main" val="11583619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9</a:t>
            </a:fld>
            <a:endParaRPr lang="en-US" sz="1200" b="0" strike="noStrike" spc="-1">
              <a:latin typeface="Times New Roman"/>
            </a:endParaRPr>
          </a:p>
        </p:txBody>
      </p:sp>
    </p:spTree>
    <p:extLst>
      <p:ext uri="{BB962C8B-B14F-4D97-AF65-F5344CB8AC3E}">
        <p14:creationId xmlns:p14="http://schemas.microsoft.com/office/powerpoint/2010/main" val="40391198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9144000" cy="3429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9144000" cy="3429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342900" y="3720103"/>
            <a:ext cx="5829300" cy="1097280"/>
          </a:xfrm>
        </p:spPr>
        <p:txBody>
          <a:bodyPr anchor="ctr">
            <a:normAutofit/>
          </a:bodyPr>
          <a:lstStyle>
            <a:lvl1pPr algn="r">
              <a:defRPr sz="3750" spc="150" baseline="0"/>
            </a:lvl1pPr>
          </a:lstStyle>
          <a:p>
            <a:r>
              <a:rPr lang="en-US" smtClean="0"/>
              <a:t>Click to edit Master title style</a:t>
            </a:r>
            <a:endParaRPr lang="en-US" dirty="0"/>
          </a:p>
        </p:txBody>
      </p:sp>
      <p:sp>
        <p:nvSpPr>
          <p:cNvPr id="3" name="Subtitle 2"/>
          <p:cNvSpPr>
            <a:spLocks noGrp="1"/>
          </p:cNvSpPr>
          <p:nvPr>
            <p:ph type="subTitle" idx="1"/>
          </p:nvPr>
        </p:nvSpPr>
        <p:spPr>
          <a:xfrm>
            <a:off x="6457950" y="3720103"/>
            <a:ext cx="2400300" cy="1097280"/>
          </a:xfrm>
        </p:spPr>
        <p:txBody>
          <a:bodyPr lIns="91440" rIns="91440" anchor="ctr">
            <a:normAutofit/>
          </a:bodyPr>
          <a:lstStyle>
            <a:lvl1pPr marL="0" indent="0" algn="l">
              <a:lnSpc>
                <a:spcPct val="100000"/>
              </a:lnSpc>
              <a:spcBef>
                <a:spcPts val="0"/>
              </a:spcBef>
              <a:buNone/>
              <a:defRPr sz="1350">
                <a:solidFill>
                  <a:schemeClr val="tx1">
                    <a:lumMod val="95000"/>
                    <a:lumOff val="5000"/>
                  </a:schemeClr>
                </a:solidFill>
              </a:defRPr>
            </a:lvl1pPr>
            <a:lvl2pPr marL="342900" indent="0" algn="ctr">
              <a:buNone/>
              <a:defRPr sz="1350"/>
            </a:lvl2pPr>
            <a:lvl3pPr marL="685800" indent="0" algn="ctr">
              <a:buNone/>
              <a:defRPr sz="1350"/>
            </a:lvl3pPr>
            <a:lvl4pPr marL="1028700" indent="0" algn="ctr">
              <a:buNone/>
              <a:defRPr sz="1350"/>
            </a:lvl4pPr>
            <a:lvl5pPr marL="1371600" indent="0" algn="ctr">
              <a:buNone/>
              <a:defRPr sz="1350"/>
            </a:lvl5pPr>
            <a:lvl6pPr marL="1714500" indent="0" algn="ctr">
              <a:buNone/>
              <a:defRPr sz="1350"/>
            </a:lvl6pPr>
            <a:lvl7pPr marL="2057400" indent="0" algn="ctr">
              <a:buNone/>
              <a:defRPr sz="1350"/>
            </a:lvl7pPr>
            <a:lvl8pPr marL="2400300" indent="0" algn="ctr">
              <a:buNone/>
              <a:defRPr sz="1350"/>
            </a:lvl8pPr>
            <a:lvl9pPr marL="2743200" indent="0" algn="ctr">
              <a:buNone/>
              <a:defRPr sz="135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6275EE38-1560-4543-B65C-40BD61BB92F2}" type="datetimeFigureOut">
              <a:rPr lang="en-US" smtClean="0"/>
              <a:t>4/19/2024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F533B4F-60C7-445E-9813-BC2C392C2510}" type="slidenum">
              <a:rPr lang="en-US" smtClean="0"/>
              <a:t>‹#›</a:t>
            </a:fld>
            <a:endParaRPr lang="en-US"/>
          </a:p>
        </p:txBody>
      </p:sp>
      <p:cxnSp>
        <p:nvCxnSpPr>
          <p:cNvPr id="8" name="Straight Connector 7"/>
          <p:cNvCxnSpPr/>
          <p:nvPr/>
        </p:nvCxnSpPr>
        <p:spPr>
          <a:xfrm flipV="1">
            <a:off x="6290132" y="3948080"/>
            <a:ext cx="0" cy="6858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045122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6D2FF911-881B-4869-B847-1377A173A841}" type="datetimeFigureOut">
              <a:rPr lang="en-IN" smtClean="0"/>
              <a:t>19-04-2024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AB0BF5C-F803-4EBF-BF24-35CA40AFA4D9}" type="slidenum">
              <a:rPr lang="en-IN" smtClean="0"/>
              <a:t>‹#›</a:t>
            </a:fld>
            <a:endParaRPr lang="en-IN"/>
          </a:p>
        </p:txBody>
      </p:sp>
    </p:spTree>
    <p:extLst>
      <p:ext uri="{BB962C8B-B14F-4D97-AF65-F5344CB8AC3E}">
        <p14:creationId xmlns:p14="http://schemas.microsoft.com/office/powerpoint/2010/main" val="3698010619"/>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6" y="571500"/>
            <a:ext cx="1971675" cy="4057650"/>
          </a:xfrm>
        </p:spPr>
        <p:txBody>
          <a:bodyPr vert="eaVert" lIns="45720" tIns="91440" rIns="45720" bIns="9144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742951" y="571500"/>
            <a:ext cx="5686425" cy="4057650"/>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6D2FF911-881B-4869-B847-1377A173A841}" type="datetimeFigureOut">
              <a:rPr lang="en-IN" smtClean="0"/>
              <a:t>19-04-2024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AB0BF5C-F803-4EBF-BF24-35CA40AFA4D9}" type="slidenum">
              <a:rPr lang="en-IN" smtClean="0"/>
              <a:t>‹#›</a:t>
            </a:fld>
            <a:endParaRPr lang="en-IN"/>
          </a:p>
        </p:txBody>
      </p:sp>
      <p:cxnSp>
        <p:nvCxnSpPr>
          <p:cNvPr id="7" name="Straight Connector 6"/>
          <p:cNvCxnSpPr/>
          <p:nvPr/>
        </p:nvCxnSpPr>
        <p:spPr>
          <a:xfrm rot="5400000" flipV="1">
            <a:off x="7543800" y="44447"/>
            <a:ext cx="0" cy="6858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82656714"/>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userDrawn="1">
  <p:cSld name="Title and 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41349811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6D2FF911-881B-4869-B847-1377A173A841}" type="datetimeFigureOut">
              <a:rPr lang="en-IN" smtClean="0"/>
              <a:t>19-04-2024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AB0BF5C-F803-4EBF-BF24-35CA40AFA4D9}" type="slidenum">
              <a:rPr lang="en-IN" smtClean="0"/>
              <a:t>‹#›</a:t>
            </a:fld>
            <a:endParaRPr lang="en-IN"/>
          </a:p>
        </p:txBody>
      </p:sp>
    </p:spTree>
    <p:extLst>
      <p:ext uri="{BB962C8B-B14F-4D97-AF65-F5344CB8AC3E}">
        <p14:creationId xmlns:p14="http://schemas.microsoft.com/office/powerpoint/2010/main" val="1533470696"/>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9144000" cy="3429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9144000" cy="3429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3720103"/>
            <a:ext cx="5829300" cy="1097280"/>
          </a:xfrm>
        </p:spPr>
        <p:txBody>
          <a:bodyPr anchor="ctr">
            <a:normAutofit/>
          </a:bodyPr>
          <a:lstStyle>
            <a:lvl1pPr algn="r">
              <a:defRPr sz="3750" b="0" spc="150" baseline="0"/>
            </a:lvl1pPr>
          </a:lstStyle>
          <a:p>
            <a:r>
              <a:rPr lang="en-US" smtClean="0"/>
              <a:t>Click to edit Master title style</a:t>
            </a:r>
            <a:endParaRPr lang="en-US" dirty="0"/>
          </a:p>
        </p:txBody>
      </p:sp>
      <p:sp>
        <p:nvSpPr>
          <p:cNvPr id="3" name="Text Placeholder 2"/>
          <p:cNvSpPr>
            <a:spLocks noGrp="1"/>
          </p:cNvSpPr>
          <p:nvPr>
            <p:ph type="body" idx="1"/>
          </p:nvPr>
        </p:nvSpPr>
        <p:spPr>
          <a:xfrm>
            <a:off x="6457950" y="3720103"/>
            <a:ext cx="2400300" cy="1097280"/>
          </a:xfrm>
        </p:spPr>
        <p:txBody>
          <a:bodyPr lIns="91440" rIns="91440" anchor="ctr">
            <a:normAutofit/>
          </a:bodyPr>
          <a:lstStyle>
            <a:lvl1pPr marL="0" indent="0">
              <a:lnSpc>
                <a:spcPct val="100000"/>
              </a:lnSpc>
              <a:spcBef>
                <a:spcPts val="0"/>
              </a:spcBef>
              <a:buNone/>
              <a:defRPr sz="1350">
                <a:solidFill>
                  <a:schemeClr val="tx1">
                    <a:lumMod val="95000"/>
                    <a:lumOff val="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6D2FF911-881B-4869-B847-1377A173A841}" type="datetimeFigureOut">
              <a:rPr lang="en-IN" smtClean="0"/>
              <a:t>19-04-2024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AB0BF5C-F803-4EBF-BF24-35CA40AFA4D9}" type="slidenum">
              <a:rPr lang="en-IN" smtClean="0"/>
              <a:t>‹#›</a:t>
            </a:fld>
            <a:endParaRPr lang="en-IN"/>
          </a:p>
        </p:txBody>
      </p:sp>
      <p:cxnSp>
        <p:nvCxnSpPr>
          <p:cNvPr id="8" name="Straight Connector 7"/>
          <p:cNvCxnSpPr/>
          <p:nvPr/>
        </p:nvCxnSpPr>
        <p:spPr>
          <a:xfrm flipV="1">
            <a:off x="6290132" y="3948080"/>
            <a:ext cx="0" cy="6858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1494885"/>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768096" y="438912"/>
            <a:ext cx="7290054" cy="1124712"/>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768095" y="1714500"/>
            <a:ext cx="3566160" cy="301752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491990" y="1714500"/>
            <a:ext cx="3566160" cy="301752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6D2FF911-881B-4869-B847-1377A173A841}" type="datetimeFigureOut">
              <a:rPr lang="en-IN" smtClean="0"/>
              <a:t>19-04-2024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AB0BF5C-F803-4EBF-BF24-35CA40AFA4D9}" type="slidenum">
              <a:rPr lang="en-IN" smtClean="0"/>
              <a:t>‹#›</a:t>
            </a:fld>
            <a:endParaRPr lang="en-IN"/>
          </a:p>
        </p:txBody>
      </p:sp>
    </p:spTree>
    <p:extLst>
      <p:ext uri="{BB962C8B-B14F-4D97-AF65-F5344CB8AC3E}">
        <p14:creationId xmlns:p14="http://schemas.microsoft.com/office/powerpoint/2010/main" val="883581174"/>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768096" y="1634727"/>
            <a:ext cx="3566160" cy="617220"/>
          </a:xfrm>
        </p:spPr>
        <p:txBody>
          <a:bodyPr lIns="137160" rIns="137160" anchor="ctr">
            <a:normAutofit/>
          </a:bodyPr>
          <a:lstStyle>
            <a:lvl1pPr marL="0" indent="0">
              <a:spcBef>
                <a:spcPts val="0"/>
              </a:spcBef>
              <a:spcAft>
                <a:spcPts val="0"/>
              </a:spcAft>
              <a:buNone/>
              <a:defRPr sz="1725" b="0" cap="none" baseline="0">
                <a:solidFill>
                  <a:schemeClr val="accent1"/>
                </a:solidFill>
                <a:latin typeface="+mn-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Edit Master text styles</a:t>
            </a:r>
          </a:p>
        </p:txBody>
      </p:sp>
      <p:sp>
        <p:nvSpPr>
          <p:cNvPr id="4" name="Content Placeholder 3"/>
          <p:cNvSpPr>
            <a:spLocks noGrp="1"/>
          </p:cNvSpPr>
          <p:nvPr>
            <p:ph sz="half" idx="2"/>
          </p:nvPr>
        </p:nvSpPr>
        <p:spPr>
          <a:xfrm>
            <a:off x="768096" y="2225841"/>
            <a:ext cx="3566160" cy="2506179"/>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493166" y="1634727"/>
            <a:ext cx="3566160" cy="617220"/>
          </a:xfrm>
        </p:spPr>
        <p:txBody>
          <a:bodyPr lIns="137160" rIns="137160" anchor="ctr">
            <a:normAutofit/>
          </a:bodyPr>
          <a:lstStyle>
            <a:lvl1pPr marL="0" indent="0">
              <a:spcBef>
                <a:spcPts val="0"/>
              </a:spcBef>
              <a:spcAft>
                <a:spcPts val="0"/>
              </a:spcAft>
              <a:buNone/>
              <a:defRPr lang="en-US" sz="1725" b="0" kern="1200" cap="none" baseline="0" dirty="0">
                <a:solidFill>
                  <a:schemeClr val="accent1"/>
                </a:solidFill>
                <a:latin typeface="+mn-lt"/>
                <a:ea typeface="+mn-ea"/>
                <a:cs typeface="+mn-cs"/>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marL="0" lvl="0" indent="0" algn="l" defTabSz="685800" rtl="0" eaLnBrk="1" latinLnBrk="0" hangingPunct="1">
              <a:lnSpc>
                <a:spcPct val="90000"/>
              </a:lnSpc>
              <a:spcBef>
                <a:spcPts val="1350"/>
              </a:spcBef>
              <a:buNone/>
            </a:pPr>
            <a:r>
              <a:rPr lang="en-US" smtClean="0"/>
              <a:t>Edit Master text styles</a:t>
            </a:r>
          </a:p>
        </p:txBody>
      </p:sp>
      <p:sp>
        <p:nvSpPr>
          <p:cNvPr id="6" name="Content Placeholder 5"/>
          <p:cNvSpPr>
            <a:spLocks noGrp="1"/>
          </p:cNvSpPr>
          <p:nvPr>
            <p:ph sz="quarter" idx="4"/>
          </p:nvPr>
        </p:nvSpPr>
        <p:spPr>
          <a:xfrm>
            <a:off x="4493166" y="2225841"/>
            <a:ext cx="3566160" cy="2506179"/>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6D2FF911-881B-4869-B847-1377A173A841}" type="datetimeFigureOut">
              <a:rPr lang="en-IN" smtClean="0"/>
              <a:t>19-04-2024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4AB0BF5C-F803-4EBF-BF24-35CA40AFA4D9}" type="slidenum">
              <a:rPr lang="en-IN" smtClean="0"/>
              <a:t>‹#›</a:t>
            </a:fld>
            <a:endParaRPr lang="en-IN"/>
          </a:p>
        </p:txBody>
      </p:sp>
    </p:spTree>
    <p:extLst>
      <p:ext uri="{BB962C8B-B14F-4D97-AF65-F5344CB8AC3E}">
        <p14:creationId xmlns:p14="http://schemas.microsoft.com/office/powerpoint/2010/main" val="3488426532"/>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6D2FF911-881B-4869-B847-1377A173A841}" type="datetimeFigureOut">
              <a:rPr lang="en-IN" smtClean="0"/>
              <a:t>19-04-2024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4AB0BF5C-F803-4EBF-BF24-35CA40AFA4D9}" type="slidenum">
              <a:rPr lang="en-IN" smtClean="0"/>
              <a:t>‹#›</a:t>
            </a:fld>
            <a:endParaRPr lang="en-IN"/>
          </a:p>
        </p:txBody>
      </p:sp>
    </p:spTree>
    <p:extLst>
      <p:ext uri="{BB962C8B-B14F-4D97-AF65-F5344CB8AC3E}">
        <p14:creationId xmlns:p14="http://schemas.microsoft.com/office/powerpoint/2010/main" val="346619345"/>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D2FF911-881B-4869-B847-1377A173A841}" type="datetimeFigureOut">
              <a:rPr lang="en-IN" smtClean="0"/>
              <a:t>19-04-2024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p>
        </p:txBody>
      </p:sp>
    </p:spTree>
    <p:extLst>
      <p:ext uri="{BB962C8B-B14F-4D97-AF65-F5344CB8AC3E}">
        <p14:creationId xmlns:p14="http://schemas.microsoft.com/office/powerpoint/2010/main" val="36652084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768096" y="353632"/>
            <a:ext cx="3291840" cy="1303020"/>
          </a:xfrm>
        </p:spPr>
        <p:txBody>
          <a:bodyPr>
            <a:noAutofit/>
          </a:bodyPr>
          <a:lstStyle>
            <a:lvl1pPr>
              <a:lnSpc>
                <a:spcPct val="80000"/>
              </a:lnSpc>
              <a:defRPr sz="3000"/>
            </a:lvl1pPr>
          </a:lstStyle>
          <a:p>
            <a:r>
              <a:rPr lang="en-US" smtClean="0"/>
              <a:t>Click to edit Master title style</a:t>
            </a:r>
            <a:endParaRPr lang="en-US" dirty="0"/>
          </a:p>
        </p:txBody>
      </p:sp>
      <p:sp>
        <p:nvSpPr>
          <p:cNvPr id="3" name="Content Placeholder 2"/>
          <p:cNvSpPr>
            <a:spLocks noGrp="1"/>
          </p:cNvSpPr>
          <p:nvPr>
            <p:ph idx="1"/>
          </p:nvPr>
        </p:nvSpPr>
        <p:spPr>
          <a:xfrm>
            <a:off x="4286250" y="617220"/>
            <a:ext cx="4258818" cy="3888486"/>
          </a:xfrm>
        </p:spPr>
        <p:txBody>
          <a:bodyPr/>
          <a:lstStyle>
            <a:lvl1pPr>
              <a:defRPr sz="1800"/>
            </a:lvl1pPr>
            <a:lvl2pPr>
              <a:defRPr sz="1500"/>
            </a:lvl2pPr>
            <a:lvl3pPr>
              <a:defRPr sz="12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768096" y="1693129"/>
            <a:ext cx="3291840" cy="2821721"/>
          </a:xfrm>
        </p:spPr>
        <p:txBody>
          <a:bodyPr lIns="91440" rIns="91440">
            <a:normAutofit/>
          </a:bodyPr>
          <a:lstStyle>
            <a:lvl1pPr marL="0" indent="0">
              <a:lnSpc>
                <a:spcPct val="108000"/>
              </a:lnSpc>
              <a:spcBef>
                <a:spcPts val="450"/>
              </a:spcBef>
              <a:buNone/>
              <a:defRPr sz="12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Edit Master text styles</a:t>
            </a:r>
          </a:p>
        </p:txBody>
      </p:sp>
      <p:sp>
        <p:nvSpPr>
          <p:cNvPr id="5" name="Date Placeholder 4"/>
          <p:cNvSpPr>
            <a:spLocks noGrp="1"/>
          </p:cNvSpPr>
          <p:nvPr>
            <p:ph type="dt" sz="half" idx="10"/>
          </p:nvPr>
        </p:nvSpPr>
        <p:spPr/>
        <p:txBody>
          <a:bodyPr/>
          <a:lstStyle/>
          <a:p>
            <a:fld id="{6D2FF911-881B-4869-B847-1377A173A841}" type="datetimeFigureOut">
              <a:rPr lang="en-IN" smtClean="0"/>
              <a:t>19-04-2024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AB0BF5C-F803-4EBF-BF24-35CA40AFA4D9}" type="slidenum">
              <a:rPr lang="en-IN" smtClean="0"/>
              <a:t>‹#›</a:t>
            </a:fld>
            <a:endParaRPr lang="en-IN"/>
          </a:p>
        </p:txBody>
      </p:sp>
    </p:spTree>
    <p:extLst>
      <p:ext uri="{BB962C8B-B14F-4D97-AF65-F5344CB8AC3E}">
        <p14:creationId xmlns:p14="http://schemas.microsoft.com/office/powerpoint/2010/main" val="1679597876"/>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42900" y="3720104"/>
            <a:ext cx="5829300" cy="1097280"/>
          </a:xfrm>
        </p:spPr>
        <p:txBody>
          <a:bodyPr anchor="ctr">
            <a:normAutofit/>
          </a:bodyPr>
          <a:lstStyle>
            <a:lvl1pPr algn="r">
              <a:defRPr sz="3750" spc="150" baseline="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0" y="-1"/>
            <a:ext cx="9141714" cy="3429000"/>
          </a:xfrm>
          <a:solidFill>
            <a:schemeClr val="accent1">
              <a:lumMod val="60000"/>
              <a:lumOff val="40000"/>
            </a:schemeClr>
          </a:solidFill>
        </p:spPr>
        <p:txBody>
          <a:bodyPr lIns="457200" tIns="365760" rIns="45720" bIns="45720"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smtClean="0"/>
              <a:t>Click icon to add picture</a:t>
            </a:r>
            <a:endParaRPr lang="en-US" dirty="0"/>
          </a:p>
        </p:txBody>
      </p:sp>
      <p:sp>
        <p:nvSpPr>
          <p:cNvPr id="4" name="Text Placeholder 3"/>
          <p:cNvSpPr>
            <a:spLocks noGrp="1"/>
          </p:cNvSpPr>
          <p:nvPr>
            <p:ph type="body" sz="half" idx="2"/>
          </p:nvPr>
        </p:nvSpPr>
        <p:spPr>
          <a:xfrm>
            <a:off x="6457950" y="3720104"/>
            <a:ext cx="2400300" cy="1097280"/>
          </a:xfrm>
        </p:spPr>
        <p:txBody>
          <a:bodyPr lIns="91440" rIns="91440" anchor="ctr">
            <a:normAutofit/>
          </a:bodyPr>
          <a:lstStyle>
            <a:lvl1pPr marL="0" indent="0">
              <a:lnSpc>
                <a:spcPct val="100000"/>
              </a:lnSpc>
              <a:spcBef>
                <a:spcPts val="0"/>
              </a:spcBef>
              <a:buNone/>
              <a:defRPr sz="1350">
                <a:solidFill>
                  <a:schemeClr val="tx1">
                    <a:lumMod val="95000"/>
                    <a:lumOff val="5000"/>
                  </a:schemeClr>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Edit Master text styles</a:t>
            </a:r>
          </a:p>
        </p:txBody>
      </p:sp>
      <p:sp>
        <p:nvSpPr>
          <p:cNvPr id="5" name="Date Placeholder 4"/>
          <p:cNvSpPr>
            <a:spLocks noGrp="1"/>
          </p:cNvSpPr>
          <p:nvPr>
            <p:ph type="dt" sz="half" idx="10"/>
          </p:nvPr>
        </p:nvSpPr>
        <p:spPr/>
        <p:txBody>
          <a:bodyPr/>
          <a:lstStyle/>
          <a:p>
            <a:fld id="{6D2FF911-881B-4869-B847-1377A173A841}" type="datetimeFigureOut">
              <a:rPr lang="en-IN" smtClean="0"/>
              <a:t>19-04-2024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AB0BF5C-F803-4EBF-BF24-35CA40AFA4D9}" type="slidenum">
              <a:rPr lang="en-IN" smtClean="0"/>
              <a:t>‹#›</a:t>
            </a:fld>
            <a:endParaRPr lang="en-IN"/>
          </a:p>
        </p:txBody>
      </p:sp>
      <p:cxnSp>
        <p:nvCxnSpPr>
          <p:cNvPr id="8" name="Straight Connector 7"/>
          <p:cNvCxnSpPr/>
          <p:nvPr/>
        </p:nvCxnSpPr>
        <p:spPr>
          <a:xfrm flipV="1">
            <a:off x="6290132" y="3948080"/>
            <a:ext cx="0" cy="6858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45473407"/>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68096" y="438912"/>
            <a:ext cx="7290054" cy="1124712"/>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768096" y="1714500"/>
            <a:ext cx="7290055" cy="3017520"/>
          </a:xfrm>
          <a:prstGeom prst="rect">
            <a:avLst/>
          </a:prstGeom>
        </p:spPr>
        <p:txBody>
          <a:bodyPr vert="horz" lIns="45720" tIns="45720" rIns="4572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68097" y="4853028"/>
            <a:ext cx="1615607" cy="205740"/>
          </a:xfrm>
          <a:prstGeom prst="rect">
            <a:avLst/>
          </a:prstGeom>
        </p:spPr>
        <p:txBody>
          <a:bodyPr vert="horz" lIns="91440" tIns="45720" rIns="91440" bIns="45720" rtlCol="0" anchor="ctr"/>
          <a:lstStyle>
            <a:lvl1pPr algn="l">
              <a:defRPr sz="750">
                <a:solidFill>
                  <a:schemeClr val="tx1">
                    <a:lumMod val="95000"/>
                    <a:lumOff val="5000"/>
                  </a:schemeClr>
                </a:solidFill>
                <a:latin typeface="+mj-lt"/>
              </a:defRPr>
            </a:lvl1pPr>
          </a:lstStyle>
          <a:p>
            <a:fld id="{6D2FF911-881B-4869-B847-1377A173A841}" type="datetimeFigureOut">
              <a:rPr lang="en-IN" smtClean="0"/>
              <a:t>19-04-2024</a:t>
            </a:fld>
            <a:endParaRPr lang="en-IN"/>
          </a:p>
        </p:txBody>
      </p:sp>
      <p:sp>
        <p:nvSpPr>
          <p:cNvPr id="5" name="Footer Placeholder 4"/>
          <p:cNvSpPr>
            <a:spLocks noGrp="1"/>
          </p:cNvSpPr>
          <p:nvPr>
            <p:ph type="ftr" sz="quarter" idx="3"/>
          </p:nvPr>
        </p:nvSpPr>
        <p:spPr>
          <a:xfrm>
            <a:off x="3632200" y="4853028"/>
            <a:ext cx="4426094" cy="205740"/>
          </a:xfrm>
          <a:prstGeom prst="rect">
            <a:avLst/>
          </a:prstGeom>
        </p:spPr>
        <p:txBody>
          <a:bodyPr vert="horz" lIns="91440" tIns="45720" rIns="91440" bIns="45720" rtlCol="0" anchor="ctr"/>
          <a:lstStyle>
            <a:lvl1pPr algn="r">
              <a:defRPr sz="750" cap="all" baseline="0">
                <a:solidFill>
                  <a:schemeClr val="tx1">
                    <a:lumMod val="95000"/>
                    <a:lumOff val="5000"/>
                  </a:schemeClr>
                </a:solidFill>
                <a:latin typeface="+mj-lt"/>
              </a:defRPr>
            </a:lvl1pPr>
          </a:lstStyle>
          <a:p>
            <a:endParaRPr lang="en-IN"/>
          </a:p>
        </p:txBody>
      </p:sp>
      <p:sp>
        <p:nvSpPr>
          <p:cNvPr id="6" name="Slide Number Placeholder 5"/>
          <p:cNvSpPr>
            <a:spLocks noGrp="1"/>
          </p:cNvSpPr>
          <p:nvPr>
            <p:ph type="sldNum" sz="quarter" idx="4"/>
          </p:nvPr>
        </p:nvSpPr>
        <p:spPr>
          <a:xfrm>
            <a:off x="8128000" y="4853028"/>
            <a:ext cx="730250" cy="205740"/>
          </a:xfrm>
          <a:prstGeom prst="rect">
            <a:avLst/>
          </a:prstGeom>
        </p:spPr>
        <p:txBody>
          <a:bodyPr vert="horz" lIns="91440" tIns="45720" rIns="91440" bIns="45720" rtlCol="0" anchor="ctr"/>
          <a:lstStyle>
            <a:lvl1pPr algn="l">
              <a:defRPr sz="750">
                <a:solidFill>
                  <a:schemeClr val="tx1">
                    <a:lumMod val="95000"/>
                    <a:lumOff val="5000"/>
                  </a:schemeClr>
                </a:solidFill>
                <a:latin typeface="+mj-lt"/>
              </a:defRPr>
            </a:lvl1pPr>
          </a:lstStyle>
          <a:p>
            <a:fld id="{4AB0BF5C-F803-4EBF-BF24-35CA40AFA4D9}" type="slidenum">
              <a:rPr lang="en-IN" smtClean="0"/>
              <a:t>‹#›</a:t>
            </a:fld>
            <a:endParaRPr lang="en-IN"/>
          </a:p>
        </p:txBody>
      </p:sp>
      <p:cxnSp>
        <p:nvCxnSpPr>
          <p:cNvPr id="7" name="Straight Connector 6"/>
          <p:cNvCxnSpPr/>
          <p:nvPr/>
        </p:nvCxnSpPr>
        <p:spPr>
          <a:xfrm flipV="1">
            <a:off x="571500" y="619743"/>
            <a:ext cx="0" cy="6858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93E2E66F-D3F6-E771-B935-6EF39AF9E5BF}"/>
              </a:ext>
            </a:extLst>
          </p:cNvPr>
          <p:cNvSpPr/>
          <p:nvPr userDrawn="1"/>
        </p:nvSpPr>
        <p:spPr>
          <a:xfrm>
            <a:off x="0" y="-2072"/>
            <a:ext cx="7090229" cy="467289"/>
          </a:xfrm>
          <a:prstGeom prst="rect">
            <a:avLst/>
          </a:prstGeom>
          <a:solidFill>
            <a:srgbClr val="223366"/>
          </a:solidFill>
          <a:ln>
            <a:solidFill>
              <a:srgbClr val="223366"/>
            </a:solid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5CE7ED47-3FE1-5863-DC2C-8D3CF1673240}"/>
              </a:ext>
            </a:extLst>
          </p:cNvPr>
          <p:cNvSpPr/>
          <p:nvPr userDrawn="1"/>
        </p:nvSpPr>
        <p:spPr>
          <a:xfrm>
            <a:off x="0" y="4935061"/>
            <a:ext cx="9144000" cy="208439"/>
          </a:xfrm>
          <a:prstGeom prst="rect">
            <a:avLst/>
          </a:prstGeom>
          <a:solidFill>
            <a:srgbClr val="8519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B8FF3D2B-CA92-3B73-FA83-022A92055ADE}"/>
              </a:ext>
            </a:extLst>
          </p:cNvPr>
          <p:cNvSpPr txBox="1"/>
          <p:nvPr userDrawn="1"/>
        </p:nvSpPr>
        <p:spPr>
          <a:xfrm>
            <a:off x="132080" y="65687"/>
            <a:ext cx="3883660" cy="338554"/>
          </a:xfrm>
          <a:prstGeom prst="rect">
            <a:avLst/>
          </a:prstGeom>
          <a:noFill/>
        </p:spPr>
        <p:txBody>
          <a:bodyPr wrap="square" rtlCol="0">
            <a:spAutoFit/>
          </a:bodyPr>
          <a:lstStyle/>
          <a:p>
            <a:r>
              <a:rPr lang="en-US" sz="1600" b="1" dirty="0">
                <a:solidFill>
                  <a:schemeClr val="bg1"/>
                </a:solidFill>
              </a:rPr>
              <a:t> Detecting Spam Emails</a:t>
            </a:r>
          </a:p>
        </p:txBody>
      </p:sp>
      <p:sp>
        <p:nvSpPr>
          <p:cNvPr id="11" name="Rectangle 10">
            <a:extLst>
              <a:ext uri="{FF2B5EF4-FFF2-40B4-BE49-F238E27FC236}">
                <a16:creationId xmlns:a16="http://schemas.microsoft.com/office/drawing/2014/main" id="{48304A92-225A-9513-081A-AA7671F3FFE2}"/>
              </a:ext>
            </a:extLst>
          </p:cNvPr>
          <p:cNvSpPr/>
          <p:nvPr userDrawn="1"/>
        </p:nvSpPr>
        <p:spPr>
          <a:xfrm>
            <a:off x="9027886" y="0"/>
            <a:ext cx="116114" cy="467289"/>
          </a:xfrm>
          <a:prstGeom prst="rect">
            <a:avLst/>
          </a:prstGeom>
          <a:solidFill>
            <a:srgbClr val="00B0F0"/>
          </a:solidFill>
          <a:ln>
            <a:no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F93FA617-76D7-3B47-F47C-8C9245785CC8}"/>
              </a:ext>
            </a:extLst>
          </p:cNvPr>
          <p:cNvPicPr>
            <a:picLocks noChangeAspect="1"/>
          </p:cNvPicPr>
          <p:nvPr userDrawn="1"/>
        </p:nvPicPr>
        <p:blipFill>
          <a:blip r:embed="rId14">
            <a:extLst>
              <a:ext uri="{28A0092B-C50C-407E-A947-70E740481C1C}">
                <a14:useLocalDpi xmlns:a14="http://schemas.microsoft.com/office/drawing/2010/main" val="0"/>
              </a:ext>
            </a:extLst>
          </a:blip>
          <a:srcRect/>
          <a:stretch/>
        </p:blipFill>
        <p:spPr>
          <a:xfrm>
            <a:off x="7435308" y="49810"/>
            <a:ext cx="1245494" cy="405088"/>
          </a:xfrm>
          <a:prstGeom prst="rect">
            <a:avLst/>
          </a:prstGeom>
        </p:spPr>
      </p:pic>
    </p:spTree>
    <p:extLst>
      <p:ext uri="{BB962C8B-B14F-4D97-AF65-F5344CB8AC3E}">
        <p14:creationId xmlns:p14="http://schemas.microsoft.com/office/powerpoint/2010/main" val="1591158745"/>
      </p:ext>
    </p:extLst>
  </p:cSld>
  <p:clrMap bg1="lt1" tx1="dk1" bg2="lt2" tx2="dk2" accent1="accent1" accent2="accent2" accent3="accent3" accent4="accent4" accent5="accent5" accent6="accent6" hlink="hlink" folHlink="folHlink"/>
  <p:sldLayoutIdLst>
    <p:sldLayoutId id="2147484013" r:id="rId1"/>
    <p:sldLayoutId id="2147484014" r:id="rId2"/>
    <p:sldLayoutId id="2147484015" r:id="rId3"/>
    <p:sldLayoutId id="2147484016" r:id="rId4"/>
    <p:sldLayoutId id="2147484017" r:id="rId5"/>
    <p:sldLayoutId id="2147484018" r:id="rId6"/>
    <p:sldLayoutId id="2147484019" r:id="rId7"/>
    <p:sldLayoutId id="2147484020" r:id="rId8"/>
    <p:sldLayoutId id="2147484021" r:id="rId9"/>
    <p:sldLayoutId id="2147484022" r:id="rId10"/>
    <p:sldLayoutId id="2147484023" r:id="rId11"/>
    <p:sldLayoutId id="2147484024" r:id="rId12"/>
  </p:sldLayoutIdLst>
  <p:hf sldNum="0" hdr="0" ftr="0" dt="0"/>
  <p:txStyles>
    <p:titleStyle>
      <a:lvl1pPr algn="l" defTabSz="685800" rtl="0" eaLnBrk="1" latinLnBrk="0" hangingPunct="1">
        <a:lnSpc>
          <a:spcPct val="80000"/>
        </a:lnSpc>
        <a:spcBef>
          <a:spcPct val="0"/>
        </a:spcBef>
        <a:buNone/>
        <a:defRPr sz="3750" kern="1200" cap="all" spc="75" baseline="0">
          <a:solidFill>
            <a:schemeClr val="tx1">
              <a:lumMod val="95000"/>
              <a:lumOff val="5000"/>
            </a:schemeClr>
          </a:solidFill>
          <a:latin typeface="+mj-lt"/>
          <a:ea typeface="+mj-ea"/>
          <a:cs typeface="+mj-cs"/>
        </a:defRPr>
      </a:lvl1pPr>
    </p:titleStyle>
    <p:bodyStyle>
      <a:lvl1pPr marL="68580" indent="-68580" algn="l" defTabSz="685800" rtl="0" eaLnBrk="1" latinLnBrk="0" hangingPunct="1">
        <a:lnSpc>
          <a:spcPct val="90000"/>
        </a:lnSpc>
        <a:spcBef>
          <a:spcPts val="900"/>
        </a:spcBef>
        <a:spcAft>
          <a:spcPts val="150"/>
        </a:spcAft>
        <a:buClr>
          <a:schemeClr val="accent1"/>
        </a:buClr>
        <a:buSzPct val="100000"/>
        <a:buFont typeface="Tw Cen MT" panose="020B0602020104020603" pitchFamily="34" charset="0"/>
        <a:buChar char=" "/>
        <a:defRPr sz="1650" kern="1200">
          <a:solidFill>
            <a:schemeClr val="tx1"/>
          </a:solidFill>
          <a:latin typeface="+mn-lt"/>
          <a:ea typeface="+mn-ea"/>
          <a:cs typeface="+mn-cs"/>
        </a:defRPr>
      </a:lvl1pPr>
      <a:lvl2pPr marL="198882" indent="-102870" algn="l" defTabSz="685800" rtl="0" eaLnBrk="1" latinLnBrk="0" hangingPunct="1">
        <a:lnSpc>
          <a:spcPct val="90000"/>
        </a:lnSpc>
        <a:spcBef>
          <a:spcPts val="150"/>
        </a:spcBef>
        <a:spcAft>
          <a:spcPts val="300"/>
        </a:spcAft>
        <a:buClr>
          <a:schemeClr val="accent1"/>
        </a:buClr>
        <a:buFont typeface="Wingdings 3" pitchFamily="18" charset="2"/>
        <a:buChar char=""/>
        <a:defRPr sz="1350" kern="1200">
          <a:solidFill>
            <a:schemeClr val="tx1"/>
          </a:solidFill>
          <a:latin typeface="+mn-lt"/>
          <a:ea typeface="+mn-ea"/>
          <a:cs typeface="+mn-cs"/>
        </a:defRPr>
      </a:lvl2pPr>
      <a:lvl3pPr marL="336042" indent="-102870" algn="l" defTabSz="685800" rtl="0" eaLnBrk="1" latinLnBrk="0" hangingPunct="1">
        <a:lnSpc>
          <a:spcPct val="90000"/>
        </a:lnSpc>
        <a:spcBef>
          <a:spcPts val="150"/>
        </a:spcBef>
        <a:spcAft>
          <a:spcPts val="300"/>
        </a:spcAft>
        <a:buClr>
          <a:schemeClr val="accent1"/>
        </a:buClr>
        <a:buFont typeface="Wingdings 3" pitchFamily="18" charset="2"/>
        <a:buChar char=""/>
        <a:defRPr sz="1050" kern="1200">
          <a:solidFill>
            <a:schemeClr val="tx1"/>
          </a:solidFill>
          <a:latin typeface="+mn-lt"/>
          <a:ea typeface="+mn-ea"/>
          <a:cs typeface="+mn-cs"/>
        </a:defRPr>
      </a:lvl3pPr>
      <a:lvl4pPr marL="445770" indent="-102870" algn="l" defTabSz="685800" rtl="0" eaLnBrk="1" latinLnBrk="0" hangingPunct="1">
        <a:lnSpc>
          <a:spcPct val="90000"/>
        </a:lnSpc>
        <a:spcBef>
          <a:spcPts val="150"/>
        </a:spcBef>
        <a:spcAft>
          <a:spcPts val="300"/>
        </a:spcAft>
        <a:buClr>
          <a:schemeClr val="accent1"/>
        </a:buClr>
        <a:buFont typeface="Wingdings 3" pitchFamily="18" charset="2"/>
        <a:buChar char=""/>
        <a:defRPr sz="1050" kern="1200">
          <a:solidFill>
            <a:schemeClr val="tx1"/>
          </a:solidFill>
          <a:latin typeface="+mn-lt"/>
          <a:ea typeface="+mn-ea"/>
          <a:cs typeface="+mn-cs"/>
        </a:defRPr>
      </a:lvl4pPr>
      <a:lvl5pPr marL="582930" indent="-102870" algn="l" defTabSz="685800" rtl="0" eaLnBrk="1" latinLnBrk="0" hangingPunct="1">
        <a:lnSpc>
          <a:spcPct val="90000"/>
        </a:lnSpc>
        <a:spcBef>
          <a:spcPts val="150"/>
        </a:spcBef>
        <a:spcAft>
          <a:spcPts val="300"/>
        </a:spcAft>
        <a:buClr>
          <a:schemeClr val="accent1"/>
        </a:buClr>
        <a:buFont typeface="Wingdings 3" pitchFamily="18" charset="2"/>
        <a:buChar char=""/>
        <a:defRPr sz="1050" kern="1200">
          <a:solidFill>
            <a:schemeClr val="tx1"/>
          </a:solidFill>
          <a:latin typeface="+mn-lt"/>
          <a:ea typeface="+mn-ea"/>
          <a:cs typeface="+mn-cs"/>
        </a:defRPr>
      </a:lvl5pPr>
      <a:lvl6pPr marL="685800" indent="-102870" algn="l" defTabSz="685800" rtl="0" eaLnBrk="1" latinLnBrk="0" hangingPunct="1">
        <a:lnSpc>
          <a:spcPct val="90000"/>
        </a:lnSpc>
        <a:spcBef>
          <a:spcPts val="150"/>
        </a:spcBef>
        <a:spcAft>
          <a:spcPts val="300"/>
        </a:spcAft>
        <a:buClr>
          <a:schemeClr val="accent1"/>
        </a:buClr>
        <a:buFont typeface="Wingdings 3" pitchFamily="18" charset="2"/>
        <a:buChar char=""/>
        <a:defRPr sz="1050" kern="1200">
          <a:solidFill>
            <a:schemeClr val="tx1"/>
          </a:solidFill>
          <a:latin typeface="+mn-lt"/>
          <a:ea typeface="+mn-ea"/>
          <a:cs typeface="+mn-cs"/>
        </a:defRPr>
      </a:lvl6pPr>
      <a:lvl7pPr marL="795528" indent="-102870" algn="l" defTabSz="685800" rtl="0" eaLnBrk="1" latinLnBrk="0" hangingPunct="1">
        <a:lnSpc>
          <a:spcPct val="90000"/>
        </a:lnSpc>
        <a:spcBef>
          <a:spcPts val="150"/>
        </a:spcBef>
        <a:spcAft>
          <a:spcPts val="300"/>
        </a:spcAft>
        <a:buClr>
          <a:schemeClr val="accent1"/>
        </a:buClr>
        <a:buFont typeface="Wingdings 3" pitchFamily="18" charset="2"/>
        <a:buChar char=""/>
        <a:defRPr sz="1050" kern="1200">
          <a:solidFill>
            <a:schemeClr val="tx1"/>
          </a:solidFill>
          <a:latin typeface="+mn-lt"/>
          <a:ea typeface="+mn-ea"/>
          <a:cs typeface="+mn-cs"/>
        </a:defRPr>
      </a:lvl7pPr>
      <a:lvl8pPr marL="912114" indent="-102870" algn="l" defTabSz="685800" rtl="0" eaLnBrk="1" latinLnBrk="0" hangingPunct="1">
        <a:lnSpc>
          <a:spcPct val="90000"/>
        </a:lnSpc>
        <a:spcBef>
          <a:spcPts val="150"/>
        </a:spcBef>
        <a:spcAft>
          <a:spcPts val="300"/>
        </a:spcAft>
        <a:buClr>
          <a:schemeClr val="accent1"/>
        </a:buClr>
        <a:buFont typeface="Wingdings 3" pitchFamily="18" charset="2"/>
        <a:buChar char=""/>
        <a:defRPr sz="1050" kern="1200">
          <a:solidFill>
            <a:schemeClr val="tx1"/>
          </a:solidFill>
          <a:latin typeface="+mn-lt"/>
          <a:ea typeface="+mn-ea"/>
          <a:cs typeface="+mn-cs"/>
        </a:defRPr>
      </a:lvl8pPr>
      <a:lvl9pPr marL="1021842" indent="-102870" algn="l" defTabSz="685800" rtl="0" eaLnBrk="1" latinLnBrk="0" hangingPunct="1">
        <a:lnSpc>
          <a:spcPct val="90000"/>
        </a:lnSpc>
        <a:spcBef>
          <a:spcPts val="150"/>
        </a:spcBef>
        <a:spcAft>
          <a:spcPts val="300"/>
        </a:spcAft>
        <a:buClr>
          <a:schemeClr val="accent1"/>
        </a:buClr>
        <a:buFont typeface="Wingdings 3" pitchFamily="18" charset="2"/>
        <a:buChar char=""/>
        <a:defRPr sz="10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6.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hyperlink" Target="https://www.coursera.org/" TargetMode="External"/><Relationship Id="rId2" Type="http://schemas.openxmlformats.org/officeDocument/2006/relationships/notesSlide" Target="../notesSlides/notesSlide16.xml"/><Relationship Id="rId1" Type="http://schemas.openxmlformats.org/officeDocument/2006/relationships/slideLayout" Target="../slideLayouts/slideLayout12.xml"/><Relationship Id="rId5" Type="http://schemas.openxmlformats.org/officeDocument/2006/relationships/hyperlink" Target="https://www.kaggle.com/learn" TargetMode="External"/><Relationship Id="rId4" Type="http://schemas.openxmlformats.org/officeDocument/2006/relationships/hyperlink" Target="https://www.udacity.com/" TargetMode="Externa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8.tmp"/><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9.tmp"/><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10.tmp"/><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Google Shape;61;p13">
            <a:extLst>
              <a:ext uri="{FF2B5EF4-FFF2-40B4-BE49-F238E27FC236}">
                <a16:creationId xmlns:a16="http://schemas.microsoft.com/office/drawing/2014/main" id="{8C818BBF-2EBD-9F55-EA9F-5999A4D1C95B}"/>
              </a:ext>
            </a:extLst>
          </p:cNvPr>
          <p:cNvSpPr/>
          <p:nvPr/>
        </p:nvSpPr>
        <p:spPr>
          <a:xfrm>
            <a:off x="1122744" y="537046"/>
            <a:ext cx="6898511" cy="3407841"/>
          </a:xfrm>
          <a:prstGeom prst="roundRect">
            <a:avLst>
              <a:gd name="adj" fmla="val 8142"/>
            </a:avLst>
          </a:prstGeom>
          <a:solidFill>
            <a:srgbClr val="E5EEFF"/>
          </a:solidFill>
          <a:ln w="25400" cap="flat" cmpd="sng">
            <a:solidFill>
              <a:srgbClr val="9BDB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nvGrpSpPr>
          <p:cNvPr id="14" name="Google Shape;62;p13">
            <a:extLst>
              <a:ext uri="{FF2B5EF4-FFF2-40B4-BE49-F238E27FC236}">
                <a16:creationId xmlns:a16="http://schemas.microsoft.com/office/drawing/2014/main" id="{36719900-D0D9-09E3-CF83-B953F66E3009}"/>
              </a:ext>
            </a:extLst>
          </p:cNvPr>
          <p:cNvGrpSpPr/>
          <p:nvPr/>
        </p:nvGrpSpPr>
        <p:grpSpPr>
          <a:xfrm>
            <a:off x="1548292" y="982176"/>
            <a:ext cx="6047412" cy="601034"/>
            <a:chOff x="1567263" y="1495382"/>
            <a:chExt cx="6047412" cy="601034"/>
          </a:xfrm>
        </p:grpSpPr>
        <p:pic>
          <p:nvPicPr>
            <p:cNvPr id="16" name="Google Shape;63;p13" descr="A close up of a sign&#10;&#10;Description automatically generated">
              <a:extLst>
                <a:ext uri="{FF2B5EF4-FFF2-40B4-BE49-F238E27FC236}">
                  <a16:creationId xmlns:a16="http://schemas.microsoft.com/office/drawing/2014/main" id="{AA86E635-872E-36F2-1522-639362269964}"/>
                </a:ext>
              </a:extLst>
            </p:cNvPr>
            <p:cNvPicPr preferRelativeResize="0"/>
            <p:nvPr/>
          </p:nvPicPr>
          <p:blipFill rotWithShape="1">
            <a:blip r:embed="rId3">
              <a:alphaModFix/>
            </a:blip>
            <a:srcRect/>
            <a:stretch/>
          </p:blipFill>
          <p:spPr>
            <a:xfrm>
              <a:off x="4755974" y="1620847"/>
              <a:ext cx="1163978" cy="389110"/>
            </a:xfrm>
            <a:prstGeom prst="rect">
              <a:avLst/>
            </a:prstGeom>
            <a:noFill/>
            <a:ln>
              <a:noFill/>
            </a:ln>
          </p:spPr>
        </p:pic>
        <p:pic>
          <p:nvPicPr>
            <p:cNvPr id="17" name="Google Shape;64;p13">
              <a:extLst>
                <a:ext uri="{FF2B5EF4-FFF2-40B4-BE49-F238E27FC236}">
                  <a16:creationId xmlns:a16="http://schemas.microsoft.com/office/drawing/2014/main" id="{DCF6148C-3B84-7714-8945-D40BCDFF56F5}"/>
                </a:ext>
              </a:extLst>
            </p:cNvPr>
            <p:cNvPicPr preferRelativeResize="0"/>
            <p:nvPr/>
          </p:nvPicPr>
          <p:blipFill rotWithShape="1">
            <a:blip r:embed="rId4">
              <a:alphaModFix/>
            </a:blip>
            <a:srcRect t="20551"/>
            <a:stretch/>
          </p:blipFill>
          <p:spPr>
            <a:xfrm>
              <a:off x="3675859" y="1608154"/>
              <a:ext cx="787775" cy="414497"/>
            </a:xfrm>
            <a:prstGeom prst="rect">
              <a:avLst/>
            </a:prstGeom>
            <a:noFill/>
            <a:ln>
              <a:noFill/>
            </a:ln>
          </p:spPr>
        </p:pic>
        <p:cxnSp>
          <p:nvCxnSpPr>
            <p:cNvPr id="19" name="Google Shape;65;p13">
              <a:extLst>
                <a:ext uri="{FF2B5EF4-FFF2-40B4-BE49-F238E27FC236}">
                  <a16:creationId xmlns:a16="http://schemas.microsoft.com/office/drawing/2014/main" id="{63CFCFD6-4BEB-E3CA-DBE3-70EE8B2BBD37}"/>
                </a:ext>
              </a:extLst>
            </p:cNvPr>
            <p:cNvCxnSpPr/>
            <p:nvPr/>
          </p:nvCxnSpPr>
          <p:spPr>
            <a:xfrm>
              <a:off x="4609804" y="1534389"/>
              <a:ext cx="0" cy="562027"/>
            </a:xfrm>
            <a:prstGeom prst="straightConnector1">
              <a:avLst/>
            </a:prstGeom>
            <a:noFill/>
            <a:ln w="9525" cap="flat" cmpd="sng">
              <a:solidFill>
                <a:srgbClr val="A5A5A5"/>
              </a:solidFill>
              <a:prstDash val="solid"/>
              <a:round/>
              <a:headEnd type="none" w="sm" len="sm"/>
              <a:tailEnd type="none" w="sm" len="sm"/>
            </a:ln>
          </p:spPr>
        </p:cxnSp>
        <p:cxnSp>
          <p:nvCxnSpPr>
            <p:cNvPr id="20" name="Google Shape;66;p13">
              <a:extLst>
                <a:ext uri="{FF2B5EF4-FFF2-40B4-BE49-F238E27FC236}">
                  <a16:creationId xmlns:a16="http://schemas.microsoft.com/office/drawing/2014/main" id="{2C72905D-8387-3934-EBB2-19F7F6FD6A9C}"/>
                </a:ext>
              </a:extLst>
            </p:cNvPr>
            <p:cNvCxnSpPr/>
            <p:nvPr/>
          </p:nvCxnSpPr>
          <p:spPr>
            <a:xfrm>
              <a:off x="6066122" y="1534389"/>
              <a:ext cx="0" cy="562027"/>
            </a:xfrm>
            <a:prstGeom prst="straightConnector1">
              <a:avLst/>
            </a:prstGeom>
            <a:noFill/>
            <a:ln w="9525" cap="flat" cmpd="sng">
              <a:solidFill>
                <a:srgbClr val="A5A5A5"/>
              </a:solidFill>
              <a:prstDash val="solid"/>
              <a:round/>
              <a:headEnd type="none" w="sm" len="sm"/>
              <a:tailEnd type="none" w="sm" len="sm"/>
            </a:ln>
          </p:spPr>
        </p:cxnSp>
        <p:pic>
          <p:nvPicPr>
            <p:cNvPr id="21" name="Google Shape;67;p13">
              <a:extLst>
                <a:ext uri="{FF2B5EF4-FFF2-40B4-BE49-F238E27FC236}">
                  <a16:creationId xmlns:a16="http://schemas.microsoft.com/office/drawing/2014/main" id="{73294508-212E-C40B-D3CA-EBBDB4655C3E}"/>
                </a:ext>
              </a:extLst>
            </p:cNvPr>
            <p:cNvPicPr preferRelativeResize="0"/>
            <p:nvPr/>
          </p:nvPicPr>
          <p:blipFill rotWithShape="1">
            <a:blip r:embed="rId5">
              <a:alphaModFix/>
            </a:blip>
            <a:srcRect/>
            <a:stretch/>
          </p:blipFill>
          <p:spPr>
            <a:xfrm>
              <a:off x="6212294" y="1633695"/>
              <a:ext cx="1402381" cy="363414"/>
            </a:xfrm>
            <a:prstGeom prst="rect">
              <a:avLst/>
            </a:prstGeom>
            <a:noFill/>
            <a:ln>
              <a:noFill/>
            </a:ln>
          </p:spPr>
        </p:pic>
        <p:cxnSp>
          <p:nvCxnSpPr>
            <p:cNvPr id="22" name="Google Shape;68;p13">
              <a:extLst>
                <a:ext uri="{FF2B5EF4-FFF2-40B4-BE49-F238E27FC236}">
                  <a16:creationId xmlns:a16="http://schemas.microsoft.com/office/drawing/2014/main" id="{8AE8650C-03C4-E2E4-8F77-BCD898AC1AEF}"/>
                </a:ext>
              </a:extLst>
            </p:cNvPr>
            <p:cNvCxnSpPr/>
            <p:nvPr/>
          </p:nvCxnSpPr>
          <p:spPr>
            <a:xfrm>
              <a:off x="3529689" y="1534389"/>
              <a:ext cx="0" cy="562027"/>
            </a:xfrm>
            <a:prstGeom prst="straightConnector1">
              <a:avLst/>
            </a:prstGeom>
            <a:noFill/>
            <a:ln w="9525" cap="flat" cmpd="sng">
              <a:solidFill>
                <a:srgbClr val="A5A5A5"/>
              </a:solidFill>
              <a:prstDash val="solid"/>
              <a:round/>
              <a:headEnd type="none" w="sm" len="sm"/>
              <a:tailEnd type="none" w="sm" len="sm"/>
            </a:ln>
          </p:spPr>
        </p:cxnSp>
        <p:pic>
          <p:nvPicPr>
            <p:cNvPr id="23" name="Google Shape;69;p13" descr="A blue and black text&#10;&#10;Description automatically generated">
              <a:extLst>
                <a:ext uri="{FF2B5EF4-FFF2-40B4-BE49-F238E27FC236}">
                  <a16:creationId xmlns:a16="http://schemas.microsoft.com/office/drawing/2014/main" id="{20E68D56-827A-53B4-154B-AA7DEC9FAFE7}"/>
                </a:ext>
              </a:extLst>
            </p:cNvPr>
            <p:cNvPicPr preferRelativeResize="0"/>
            <p:nvPr/>
          </p:nvPicPr>
          <p:blipFill rotWithShape="1">
            <a:blip r:embed="rId6">
              <a:alphaModFix/>
            </a:blip>
            <a:srcRect/>
            <a:stretch/>
          </p:blipFill>
          <p:spPr>
            <a:xfrm>
              <a:off x="1567263" y="1495382"/>
              <a:ext cx="1816256" cy="454064"/>
            </a:xfrm>
            <a:prstGeom prst="rect">
              <a:avLst/>
            </a:prstGeom>
            <a:noFill/>
            <a:ln>
              <a:noFill/>
            </a:ln>
          </p:spPr>
        </p:pic>
      </p:grpSp>
      <p:sp>
        <p:nvSpPr>
          <p:cNvPr id="24" name="Google Shape;70;p13">
            <a:extLst>
              <a:ext uri="{FF2B5EF4-FFF2-40B4-BE49-F238E27FC236}">
                <a16:creationId xmlns:a16="http://schemas.microsoft.com/office/drawing/2014/main" id="{E4C9E616-B0C2-5EF1-C693-B568D7F762CD}"/>
              </a:ext>
            </a:extLst>
          </p:cNvPr>
          <p:cNvSpPr txBox="1"/>
          <p:nvPr/>
        </p:nvSpPr>
        <p:spPr>
          <a:xfrm>
            <a:off x="1281240" y="4002523"/>
            <a:ext cx="1290974"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1" dirty="0">
                <a:solidFill>
                  <a:srgbClr val="002060"/>
                </a:solidFill>
              </a:rPr>
              <a:t>Student Details </a:t>
            </a:r>
            <a:endParaRPr lang="en-US" sz="1200" b="0" i="0" u="none" strike="noStrike" cap="none" dirty="0">
              <a:solidFill>
                <a:srgbClr val="002060"/>
              </a:solidFill>
              <a:latin typeface="Arial"/>
              <a:ea typeface="Arial"/>
              <a:cs typeface="Arial"/>
              <a:sym typeface="Arial"/>
            </a:endParaRPr>
          </a:p>
        </p:txBody>
      </p:sp>
      <p:sp>
        <p:nvSpPr>
          <p:cNvPr id="25" name="Rectangle: Rounded Corners 24">
            <a:extLst>
              <a:ext uri="{FF2B5EF4-FFF2-40B4-BE49-F238E27FC236}">
                <a16:creationId xmlns:a16="http://schemas.microsoft.com/office/drawing/2014/main" id="{B8BCF8B7-52AB-B3FB-BD62-ABF520369315}"/>
              </a:ext>
            </a:extLst>
          </p:cNvPr>
          <p:cNvSpPr/>
          <p:nvPr/>
        </p:nvSpPr>
        <p:spPr>
          <a:xfrm>
            <a:off x="1642823" y="2778126"/>
            <a:ext cx="5858351" cy="934509"/>
          </a:xfrm>
          <a:prstGeom prst="round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dirty="0">
                <a:solidFill>
                  <a:schemeClr val="bg1">
                    <a:lumMod val="95000"/>
                  </a:schemeClr>
                </a:solidFill>
              </a:rPr>
              <a:t> Detecting Spam Emails</a:t>
            </a:r>
            <a:endParaRPr lang="en-US" sz="2000" b="1" dirty="0">
              <a:solidFill>
                <a:schemeClr val="bg1">
                  <a:lumMod val="95000"/>
                </a:schemeClr>
              </a:solidFill>
            </a:endParaRPr>
          </a:p>
        </p:txBody>
      </p:sp>
      <p:sp>
        <p:nvSpPr>
          <p:cNvPr id="27" name="TextBox 26">
            <a:extLst>
              <a:ext uri="{FF2B5EF4-FFF2-40B4-BE49-F238E27FC236}">
                <a16:creationId xmlns:a16="http://schemas.microsoft.com/office/drawing/2014/main" id="{243F787A-C1B9-4A5B-C50F-502754DD3886}"/>
              </a:ext>
            </a:extLst>
          </p:cNvPr>
          <p:cNvSpPr txBox="1"/>
          <p:nvPr/>
        </p:nvSpPr>
        <p:spPr>
          <a:xfrm>
            <a:off x="1281240" y="4231479"/>
            <a:ext cx="5270699" cy="651460"/>
          </a:xfrm>
          <a:prstGeom prst="rect">
            <a:avLst/>
          </a:prstGeom>
          <a:noFill/>
        </p:spPr>
        <p:txBody>
          <a:bodyPr wrap="square">
            <a:spAutoFit/>
          </a:bodyPr>
          <a:lstStyle/>
          <a:p>
            <a:pPr marR="0" lvl="0" rtl="0">
              <a:lnSpc>
                <a:spcPct val="100000"/>
              </a:lnSpc>
              <a:spcBef>
                <a:spcPts val="0"/>
              </a:spcBef>
              <a:spcAft>
                <a:spcPts val="200"/>
              </a:spcAft>
            </a:pPr>
            <a:r>
              <a:rPr lang="en-US" sz="1100" dirty="0">
                <a:solidFill>
                  <a:srgbClr val="223366"/>
                </a:solidFill>
              </a:rPr>
              <a:t>Name                :    </a:t>
            </a:r>
            <a:r>
              <a:rPr lang="en-IN" sz="1100" dirty="0">
                <a:solidFill>
                  <a:srgbClr val="223366"/>
                </a:solidFill>
              </a:rPr>
              <a:t>DHARSHANA T</a:t>
            </a:r>
            <a:endParaRPr lang="en-US" sz="1100" dirty="0">
              <a:solidFill>
                <a:srgbClr val="223366"/>
              </a:solidFill>
            </a:endParaRPr>
          </a:p>
          <a:p>
            <a:pPr marR="0" lvl="0" rtl="0">
              <a:lnSpc>
                <a:spcPct val="100000"/>
              </a:lnSpc>
              <a:spcBef>
                <a:spcPts val="0"/>
              </a:spcBef>
              <a:spcAft>
                <a:spcPts val="200"/>
              </a:spcAft>
            </a:pPr>
            <a:r>
              <a:rPr lang="en-US" sz="1100" b="0" i="0" u="none" strike="noStrike" cap="none" dirty="0">
                <a:solidFill>
                  <a:srgbClr val="223366"/>
                </a:solidFill>
                <a:latin typeface="Arial"/>
                <a:ea typeface="Arial"/>
                <a:cs typeface="Arial"/>
                <a:sym typeface="Arial"/>
              </a:rPr>
              <a:t>NM Id                  :    au61772111020</a:t>
            </a:r>
          </a:p>
          <a:p>
            <a:pPr marR="0" lvl="0" rtl="0">
              <a:lnSpc>
                <a:spcPct val="100000"/>
              </a:lnSpc>
              <a:spcBef>
                <a:spcPts val="0"/>
              </a:spcBef>
              <a:spcAft>
                <a:spcPts val="200"/>
              </a:spcAft>
            </a:pPr>
            <a:r>
              <a:rPr lang="en-US" sz="1100" dirty="0">
                <a:solidFill>
                  <a:srgbClr val="223366"/>
                </a:solidFill>
              </a:rPr>
              <a:t>College Name    :   GOVERNMENT COLLEGE OF ENGINEERING, SALEM</a:t>
            </a:r>
            <a:endParaRPr lang="en-US" sz="1100" b="0" i="0" u="none" strike="noStrike" cap="none" dirty="0">
              <a:solidFill>
                <a:srgbClr val="223366"/>
              </a:solidFill>
              <a:latin typeface="Arial"/>
              <a:ea typeface="Arial"/>
              <a:cs typeface="Arial"/>
              <a:sym typeface="Arial"/>
            </a:endParaRPr>
          </a:p>
        </p:txBody>
      </p:sp>
      <p:cxnSp>
        <p:nvCxnSpPr>
          <p:cNvPr id="29" name="Straight Connector 28">
            <a:extLst>
              <a:ext uri="{FF2B5EF4-FFF2-40B4-BE49-F238E27FC236}">
                <a16:creationId xmlns:a16="http://schemas.microsoft.com/office/drawing/2014/main" id="{56FB6AFA-8395-5671-A976-DC0A7C9493C3}"/>
              </a:ext>
            </a:extLst>
          </p:cNvPr>
          <p:cNvCxnSpPr>
            <a:cxnSpLocks/>
          </p:cNvCxnSpPr>
          <p:nvPr/>
        </p:nvCxnSpPr>
        <p:spPr>
          <a:xfrm flipV="1">
            <a:off x="1517240" y="4089763"/>
            <a:ext cx="2474897" cy="902449"/>
          </a:xfrm>
          <a:prstGeom prst="line">
            <a:avLst/>
          </a:prstGeom>
          <a:ln w="3175">
            <a:solidFill>
              <a:srgbClr val="E5EEFF"/>
            </a:solidFill>
            <a:prstDash val="lgDashDotDot"/>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C436A02F-1B73-4A21-43B2-A472DD02A911}"/>
              </a:ext>
            </a:extLst>
          </p:cNvPr>
          <p:cNvPicPr>
            <a:picLocks noChangeAspect="1"/>
          </p:cNvPicPr>
          <p:nvPr/>
        </p:nvPicPr>
        <p:blipFill>
          <a:blip r:embed="rId7"/>
          <a:stretch>
            <a:fillRect/>
          </a:stretch>
        </p:blipFill>
        <p:spPr>
          <a:xfrm>
            <a:off x="3937210" y="1670103"/>
            <a:ext cx="1443387" cy="104900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Rounded Corners 18">
            <a:extLst>
              <a:ext uri="{FF2B5EF4-FFF2-40B4-BE49-F238E27FC236}">
                <a16:creationId xmlns:a16="http://schemas.microsoft.com/office/drawing/2014/main" id="{B4C7D143-7124-30E3-DC44-ECE55325B08F}"/>
              </a:ext>
            </a:extLst>
          </p:cNvPr>
          <p:cNvSpPr/>
          <p:nvPr/>
        </p:nvSpPr>
        <p:spPr>
          <a:xfrm>
            <a:off x="6655429" y="3617452"/>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Rounded Corners 17">
            <a:extLst>
              <a:ext uri="{FF2B5EF4-FFF2-40B4-BE49-F238E27FC236}">
                <a16:creationId xmlns:a16="http://schemas.microsoft.com/office/drawing/2014/main" id="{B865BA4C-364F-8FEC-C7F9-58A0AAF5A8C5}"/>
              </a:ext>
            </a:extLst>
          </p:cNvPr>
          <p:cNvSpPr/>
          <p:nvPr/>
        </p:nvSpPr>
        <p:spPr>
          <a:xfrm>
            <a:off x="2215039" y="3619172"/>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Rounded Corners 16">
            <a:extLst>
              <a:ext uri="{FF2B5EF4-FFF2-40B4-BE49-F238E27FC236}">
                <a16:creationId xmlns:a16="http://schemas.microsoft.com/office/drawing/2014/main" id="{59251DB2-10B5-4C68-AC02-8D726496EE41}"/>
              </a:ext>
            </a:extLst>
          </p:cNvPr>
          <p:cNvSpPr/>
          <p:nvPr/>
        </p:nvSpPr>
        <p:spPr>
          <a:xfrm>
            <a:off x="6655429" y="3082389"/>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15">
            <a:extLst>
              <a:ext uri="{FF2B5EF4-FFF2-40B4-BE49-F238E27FC236}">
                <a16:creationId xmlns:a16="http://schemas.microsoft.com/office/drawing/2014/main" id="{E657AB21-00C3-D4D7-D4C6-B55A05232C6B}"/>
              </a:ext>
            </a:extLst>
          </p:cNvPr>
          <p:cNvSpPr/>
          <p:nvPr/>
        </p:nvSpPr>
        <p:spPr>
          <a:xfrm>
            <a:off x="2215039" y="3087359"/>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Rounded Corners 14">
            <a:extLst>
              <a:ext uri="{FF2B5EF4-FFF2-40B4-BE49-F238E27FC236}">
                <a16:creationId xmlns:a16="http://schemas.microsoft.com/office/drawing/2014/main" id="{F94965A0-70D3-599E-E036-9FC8B7BBAFCD}"/>
              </a:ext>
            </a:extLst>
          </p:cNvPr>
          <p:cNvSpPr/>
          <p:nvPr/>
        </p:nvSpPr>
        <p:spPr>
          <a:xfrm>
            <a:off x="6655429" y="2544968"/>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F4896C5A-18FD-275E-C556-480E485050B7}"/>
              </a:ext>
            </a:extLst>
          </p:cNvPr>
          <p:cNvSpPr/>
          <p:nvPr/>
        </p:nvSpPr>
        <p:spPr>
          <a:xfrm>
            <a:off x="2206633" y="2543697"/>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CB88DA05-9CBD-C6CE-0F81-3A2FE41F601E}"/>
              </a:ext>
            </a:extLst>
          </p:cNvPr>
          <p:cNvSpPr/>
          <p:nvPr/>
        </p:nvSpPr>
        <p:spPr>
          <a:xfrm>
            <a:off x="6642091" y="2008145"/>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BADC5CF4-C014-EF6B-1C67-B4EC575D1BB2}"/>
              </a:ext>
            </a:extLst>
          </p:cNvPr>
          <p:cNvSpPr/>
          <p:nvPr/>
        </p:nvSpPr>
        <p:spPr>
          <a:xfrm>
            <a:off x="2206633" y="2012514"/>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8E691116-199E-8BF7-02C2-588BC3F600BD}"/>
              </a:ext>
            </a:extLst>
          </p:cNvPr>
          <p:cNvSpPr/>
          <p:nvPr/>
        </p:nvSpPr>
        <p:spPr>
          <a:xfrm>
            <a:off x="6642091" y="1476962"/>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C4D39EBB-EB1A-2D7E-4C46-3D94AFB35FC9}"/>
              </a:ext>
            </a:extLst>
          </p:cNvPr>
          <p:cNvSpPr/>
          <p:nvPr/>
        </p:nvSpPr>
        <p:spPr>
          <a:xfrm>
            <a:off x="2206633" y="1476962"/>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082566" y="571500"/>
            <a:ext cx="3489433" cy="43044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Model Development &amp; Algorithm</a:t>
            </a:r>
          </a:p>
        </p:txBody>
      </p:sp>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1008993" y="1061211"/>
            <a:ext cx="3509668" cy="502671"/>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Aft>
                <a:spcPts val="800"/>
              </a:spcAft>
              <a:buClr>
                <a:srgbClr val="213163"/>
              </a:buClr>
            </a:pPr>
            <a:r>
              <a:rPr lang="en-US" b="1" dirty="0"/>
              <a:t>Dataset Description:</a:t>
            </a:r>
          </a:p>
        </p:txBody>
      </p:sp>
      <p:sp>
        <p:nvSpPr>
          <p:cNvPr id="5" name="Rectangle: Rounded Corners 4">
            <a:extLst>
              <a:ext uri="{FF2B5EF4-FFF2-40B4-BE49-F238E27FC236}">
                <a16:creationId xmlns:a16="http://schemas.microsoft.com/office/drawing/2014/main" id="{EF4B868C-2AF9-F585-77E9-29274260F9AA}"/>
              </a:ext>
            </a:extLst>
          </p:cNvPr>
          <p:cNvSpPr/>
          <p:nvPr/>
        </p:nvSpPr>
        <p:spPr>
          <a:xfrm>
            <a:off x="2257422" y="1510542"/>
            <a:ext cx="4629151" cy="430445"/>
          </a:xfrm>
          <a:prstGeom prst="roundRect">
            <a:avLst/>
          </a:prstGeom>
          <a:solidFill>
            <a:srgbClr val="FFD9A7"/>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spc="1" dirty="0">
                <a:solidFill>
                  <a:schemeClr val="tx1"/>
                </a:solidFill>
                <a:latin typeface="IBM Plex Sans"/>
              </a:rPr>
              <a:t>The dataset contains set of Emails.</a:t>
            </a:r>
          </a:p>
        </p:txBody>
      </p:sp>
      <p:sp>
        <p:nvSpPr>
          <p:cNvPr id="6" name="Rectangle: Rounded Corners 5">
            <a:extLst>
              <a:ext uri="{FF2B5EF4-FFF2-40B4-BE49-F238E27FC236}">
                <a16:creationId xmlns:a16="http://schemas.microsoft.com/office/drawing/2014/main" id="{7728494F-27E6-4E1D-2C6B-D5FF26A74F0B}"/>
              </a:ext>
            </a:extLst>
          </p:cNvPr>
          <p:cNvSpPr/>
          <p:nvPr/>
        </p:nvSpPr>
        <p:spPr>
          <a:xfrm>
            <a:off x="2257422" y="2046094"/>
            <a:ext cx="4629151" cy="430445"/>
          </a:xfrm>
          <a:prstGeom prst="roundRect">
            <a:avLst/>
          </a:prstGeom>
          <a:solidFill>
            <a:srgbClr val="FFC981"/>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spc="1" dirty="0">
                <a:solidFill>
                  <a:schemeClr val="tx1"/>
                </a:solidFill>
                <a:latin typeface="IBM Plex Sans"/>
              </a:rPr>
              <a:t>Size of dataset is </a:t>
            </a:r>
            <a:r>
              <a:rPr lang="en-US" spc="1" dirty="0">
                <a:solidFill>
                  <a:schemeClr val="tx1"/>
                </a:solidFill>
                <a:latin typeface="IBM Plex Sans"/>
              </a:rPr>
              <a:t>5572 rows</a:t>
            </a:r>
            <a:endParaRPr lang="en-US" sz="1400" spc="1" dirty="0">
              <a:solidFill>
                <a:schemeClr val="tx1"/>
              </a:solidFill>
              <a:latin typeface="IBM Plex Sans"/>
            </a:endParaRPr>
          </a:p>
        </p:txBody>
      </p:sp>
      <p:sp>
        <p:nvSpPr>
          <p:cNvPr id="7" name="Rectangle: Rounded Corners 6">
            <a:extLst>
              <a:ext uri="{FF2B5EF4-FFF2-40B4-BE49-F238E27FC236}">
                <a16:creationId xmlns:a16="http://schemas.microsoft.com/office/drawing/2014/main" id="{4884F291-DF55-3FC4-67BF-751D5CC3D0E0}"/>
              </a:ext>
            </a:extLst>
          </p:cNvPr>
          <p:cNvSpPr/>
          <p:nvPr/>
        </p:nvSpPr>
        <p:spPr>
          <a:xfrm>
            <a:off x="2257422" y="2581647"/>
            <a:ext cx="4629151" cy="430445"/>
          </a:xfrm>
          <a:prstGeom prst="roundRect">
            <a:avLst/>
          </a:prstGeom>
          <a:solidFill>
            <a:srgbClr val="FFC679"/>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spc="1" dirty="0">
                <a:solidFill>
                  <a:schemeClr val="tx1"/>
                </a:solidFill>
                <a:latin typeface="IBM Plex Sans"/>
              </a:rPr>
              <a:t>Categorized into two classes</a:t>
            </a:r>
          </a:p>
        </p:txBody>
      </p:sp>
      <p:sp>
        <p:nvSpPr>
          <p:cNvPr id="8" name="Rectangle: Rounded Corners 7">
            <a:extLst>
              <a:ext uri="{FF2B5EF4-FFF2-40B4-BE49-F238E27FC236}">
                <a16:creationId xmlns:a16="http://schemas.microsoft.com/office/drawing/2014/main" id="{002877CA-7E27-37C5-52C6-7F2963454E3E}"/>
              </a:ext>
            </a:extLst>
          </p:cNvPr>
          <p:cNvSpPr/>
          <p:nvPr/>
        </p:nvSpPr>
        <p:spPr>
          <a:xfrm>
            <a:off x="2257422" y="3117199"/>
            <a:ext cx="4629151" cy="430445"/>
          </a:xfrm>
          <a:prstGeom prst="roundRect">
            <a:avLst/>
          </a:prstGeom>
          <a:solidFill>
            <a:srgbClr val="FFC475"/>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spc="1" dirty="0">
                <a:solidFill>
                  <a:schemeClr val="tx1"/>
                </a:solidFill>
                <a:latin typeface="IBM Plex Sans"/>
              </a:rPr>
              <a:t>Spam, Ham</a:t>
            </a:r>
          </a:p>
        </p:txBody>
      </p:sp>
      <p:sp>
        <p:nvSpPr>
          <p:cNvPr id="9" name="Rectangle: Rounded Corners 8">
            <a:extLst>
              <a:ext uri="{FF2B5EF4-FFF2-40B4-BE49-F238E27FC236}">
                <a16:creationId xmlns:a16="http://schemas.microsoft.com/office/drawing/2014/main" id="{9172808D-3355-47E9-2250-ACD829ED9259}"/>
              </a:ext>
            </a:extLst>
          </p:cNvPr>
          <p:cNvSpPr/>
          <p:nvPr/>
        </p:nvSpPr>
        <p:spPr>
          <a:xfrm>
            <a:off x="2257422" y="3652752"/>
            <a:ext cx="4629151" cy="430445"/>
          </a:xfrm>
          <a:prstGeom prst="roundRect">
            <a:avLst/>
          </a:prstGeom>
          <a:solidFill>
            <a:srgbClr val="FFB757"/>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spc="1" dirty="0">
                <a:solidFill>
                  <a:schemeClr val="tx1"/>
                </a:solidFill>
                <a:latin typeface="IBM Plex Sans"/>
              </a:rPr>
              <a:t>Each class has around </a:t>
            </a:r>
            <a:r>
              <a:rPr lang="en-US" spc="1" dirty="0">
                <a:solidFill>
                  <a:schemeClr val="tx1"/>
                </a:solidFill>
                <a:latin typeface="IBM Plex Sans"/>
              </a:rPr>
              <a:t>2780 sentences</a:t>
            </a:r>
            <a:endParaRPr lang="en-US" sz="1400" spc="1" dirty="0">
              <a:solidFill>
                <a:schemeClr val="tx1"/>
              </a:solidFill>
              <a:latin typeface="IBM Plex Sans"/>
            </a:endParaRPr>
          </a:p>
        </p:txBody>
      </p:sp>
    </p:spTree>
    <p:extLst>
      <p:ext uri="{BB962C8B-B14F-4D97-AF65-F5344CB8AC3E}">
        <p14:creationId xmlns:p14="http://schemas.microsoft.com/office/powerpoint/2010/main" val="35436818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767255" y="573002"/>
            <a:ext cx="3804746"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Model Development &amp; Algorithm</a:t>
            </a:r>
          </a:p>
        </p:txBody>
      </p:sp>
      <p:sp>
        <p:nvSpPr>
          <p:cNvPr id="5" name="Google Shape;62;g5fab984687_2_0">
            <a:extLst>
              <a:ext uri="{FF2B5EF4-FFF2-40B4-BE49-F238E27FC236}">
                <a16:creationId xmlns:a16="http://schemas.microsoft.com/office/drawing/2014/main" id="{994180EB-2034-7734-FFDC-5944E4172C60}"/>
              </a:ext>
            </a:extLst>
          </p:cNvPr>
          <p:cNvSpPr txBox="1">
            <a:spLocks/>
          </p:cNvSpPr>
          <p:nvPr/>
        </p:nvSpPr>
        <p:spPr>
          <a:xfrm>
            <a:off x="767255" y="1210988"/>
            <a:ext cx="7291900" cy="2985402"/>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l"/>
            <a:r>
              <a:rPr lang="en-IN" b="0" i="0" dirty="0">
                <a:solidFill>
                  <a:schemeClr val="tx1"/>
                </a:solidFill>
                <a:effectLst/>
                <a:latin typeface="Söhne"/>
              </a:rPr>
              <a:t>Algorithm:</a:t>
            </a:r>
          </a:p>
          <a:p>
            <a:pPr algn="l">
              <a:buFont typeface="+mj-lt"/>
              <a:buAutoNum type="arabicPeriod"/>
            </a:pPr>
            <a:r>
              <a:rPr lang="en-IN" b="1" i="0" dirty="0">
                <a:solidFill>
                  <a:schemeClr val="tx1"/>
                </a:solidFill>
                <a:effectLst/>
                <a:latin typeface="Söhne"/>
              </a:rPr>
              <a:t>Input:</a:t>
            </a:r>
            <a:r>
              <a:rPr lang="en-IN" b="0" i="0" dirty="0">
                <a:solidFill>
                  <a:schemeClr val="tx1"/>
                </a:solidFill>
                <a:effectLst/>
                <a:latin typeface="Söhne"/>
              </a:rPr>
              <a:t> Email text data</a:t>
            </a:r>
          </a:p>
          <a:p>
            <a:pPr algn="l">
              <a:buFont typeface="+mj-lt"/>
              <a:buAutoNum type="arabicPeriod"/>
            </a:pPr>
            <a:r>
              <a:rPr lang="en-IN" b="1" i="0" dirty="0">
                <a:solidFill>
                  <a:schemeClr val="tx1"/>
                </a:solidFill>
                <a:effectLst/>
                <a:latin typeface="Söhne"/>
              </a:rPr>
              <a:t>Output:</a:t>
            </a:r>
            <a:r>
              <a:rPr lang="en-IN" b="0" i="0" dirty="0">
                <a:solidFill>
                  <a:schemeClr val="tx1"/>
                </a:solidFill>
                <a:effectLst/>
                <a:latin typeface="Söhne"/>
              </a:rPr>
              <a:t> Spam or non-spam (ham) classification</a:t>
            </a:r>
          </a:p>
          <a:p>
            <a:pPr algn="l"/>
            <a:r>
              <a:rPr lang="en-IN" b="0" i="0" dirty="0">
                <a:solidFill>
                  <a:schemeClr val="tx1"/>
                </a:solidFill>
                <a:effectLst/>
                <a:latin typeface="Söhne"/>
              </a:rPr>
              <a:t>Algorithm Steps:</a:t>
            </a:r>
          </a:p>
          <a:p>
            <a:pPr algn="l">
              <a:buFont typeface="Arial" panose="020B0604020202020204" pitchFamily="34" charset="0"/>
              <a:buChar char="•"/>
            </a:pPr>
            <a:r>
              <a:rPr lang="en-IN" b="0" i="0" dirty="0">
                <a:solidFill>
                  <a:schemeClr val="tx1"/>
                </a:solidFill>
                <a:effectLst/>
                <a:latin typeface="Söhne"/>
              </a:rPr>
              <a:t>Preprocess the email text data (e.g., remove stop words, tokenize).</a:t>
            </a:r>
          </a:p>
          <a:p>
            <a:pPr algn="l">
              <a:buFont typeface="Arial" panose="020B0604020202020204" pitchFamily="34" charset="0"/>
              <a:buChar char="•"/>
            </a:pPr>
            <a:r>
              <a:rPr lang="en-IN" b="0" i="0" dirty="0">
                <a:solidFill>
                  <a:schemeClr val="tx1"/>
                </a:solidFill>
                <a:effectLst/>
                <a:latin typeface="Söhne"/>
              </a:rPr>
              <a:t>Extract features from the pre-processed text data (e.g., TF-IDF, N-grams).</a:t>
            </a:r>
          </a:p>
          <a:p>
            <a:pPr algn="l">
              <a:buFont typeface="Arial" panose="020B0604020202020204" pitchFamily="34" charset="0"/>
              <a:buChar char="•"/>
            </a:pPr>
            <a:r>
              <a:rPr lang="en-IN" b="0" i="0" dirty="0">
                <a:solidFill>
                  <a:schemeClr val="tx1"/>
                </a:solidFill>
                <a:effectLst/>
                <a:latin typeface="Söhne"/>
              </a:rPr>
              <a:t>Train a machine learning model on the extracted features (e.g., logistic regression, SVM, naive Bayes).</a:t>
            </a:r>
          </a:p>
          <a:p>
            <a:pPr algn="l">
              <a:buFont typeface="Arial" panose="020B0604020202020204" pitchFamily="34" charset="0"/>
              <a:buChar char="•"/>
            </a:pPr>
            <a:r>
              <a:rPr lang="en-IN" b="0" i="0" dirty="0">
                <a:solidFill>
                  <a:schemeClr val="tx1"/>
                </a:solidFill>
                <a:effectLst/>
                <a:latin typeface="Söhne"/>
              </a:rPr>
              <a:t>Evaluate the trained model on a test dataset using metrics such as accuracy, precision, recall, and F1 score.</a:t>
            </a:r>
          </a:p>
          <a:p>
            <a:pPr algn="l">
              <a:buFont typeface="Arial" panose="020B0604020202020204" pitchFamily="34" charset="0"/>
              <a:buChar char="•"/>
            </a:pPr>
            <a:r>
              <a:rPr lang="en-IN" b="0" i="0" dirty="0">
                <a:solidFill>
                  <a:schemeClr val="tx1"/>
                </a:solidFill>
                <a:effectLst/>
                <a:latin typeface="Söhne"/>
              </a:rPr>
              <a:t>Fine-tune the model by experimenting with different preprocessing techniques, feature extraction methods, and model parameters to improve performance.</a:t>
            </a:r>
          </a:p>
          <a:p>
            <a:pPr algn="l">
              <a:buFont typeface="Arial" panose="020B0604020202020204" pitchFamily="34" charset="0"/>
              <a:buChar char="•"/>
            </a:pPr>
            <a:r>
              <a:rPr lang="en-IN" b="0" i="0" dirty="0">
                <a:solidFill>
                  <a:schemeClr val="tx1"/>
                </a:solidFill>
                <a:effectLst/>
                <a:latin typeface="Söhne"/>
              </a:rPr>
              <a:t>Deploy the trained model as a spam detection system for real-world use.</a:t>
            </a:r>
          </a:p>
        </p:txBody>
      </p:sp>
    </p:spTree>
    <p:extLst>
      <p:ext uri="{BB962C8B-B14F-4D97-AF65-F5344CB8AC3E}">
        <p14:creationId xmlns:p14="http://schemas.microsoft.com/office/powerpoint/2010/main" val="4905346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642347" y="573002"/>
            <a:ext cx="392965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Result</a:t>
            </a:r>
          </a:p>
        </p:txBody>
      </p:sp>
      <p:pic>
        <p:nvPicPr>
          <p:cNvPr id="7" name="Picture 6">
            <a:extLst>
              <a:ext uri="{FF2B5EF4-FFF2-40B4-BE49-F238E27FC236}">
                <a16:creationId xmlns:a16="http://schemas.microsoft.com/office/drawing/2014/main" id="{9C2624C5-FE0B-E521-9FA5-41EEA13CA801}"/>
              </a:ext>
            </a:extLst>
          </p:cNvPr>
          <p:cNvPicPr>
            <a:picLocks noChangeAspect="1"/>
          </p:cNvPicPr>
          <p:nvPr/>
        </p:nvPicPr>
        <p:blipFill rotWithShape="1">
          <a:blip r:embed="rId3"/>
          <a:srcRect l="4876" t="45986" r="15785" b="8908"/>
          <a:stretch/>
        </p:blipFill>
        <p:spPr>
          <a:xfrm>
            <a:off x="642347" y="1411746"/>
            <a:ext cx="6591077" cy="2850416"/>
          </a:xfrm>
          <a:prstGeom prst="rect">
            <a:avLst/>
          </a:prstGeom>
        </p:spPr>
      </p:pic>
    </p:spTree>
    <p:extLst>
      <p:ext uri="{BB962C8B-B14F-4D97-AF65-F5344CB8AC3E}">
        <p14:creationId xmlns:p14="http://schemas.microsoft.com/office/powerpoint/2010/main" val="20080259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956441" y="573002"/>
            <a:ext cx="361555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Future Scope</a:t>
            </a:r>
          </a:p>
        </p:txBody>
      </p:sp>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756745" y="1186770"/>
            <a:ext cx="3935344" cy="3416290"/>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l">
              <a:buFont typeface="+mj-lt"/>
              <a:buAutoNum type="arabicPeriod"/>
            </a:pPr>
            <a:r>
              <a:rPr lang="en-US" b="1" i="0" dirty="0">
                <a:solidFill>
                  <a:schemeClr val="tx1"/>
                </a:solidFill>
                <a:effectLst/>
                <a:latin typeface="Söhne"/>
              </a:rPr>
              <a:t>Advanced Machine Learning Techniques:</a:t>
            </a:r>
            <a:r>
              <a:rPr lang="en-US" b="0" i="0" dirty="0">
                <a:solidFill>
                  <a:schemeClr val="tx1"/>
                </a:solidFill>
                <a:effectLst/>
                <a:latin typeface="Söhne"/>
              </a:rPr>
              <a:t> Explore advanced machine learning techniques such as deep learning, ensemble methods, and natural language processing (NLP) to improve the accuracy and efficiency of spam email detection.</a:t>
            </a:r>
          </a:p>
          <a:p>
            <a:pPr algn="l">
              <a:buFont typeface="+mj-lt"/>
              <a:buAutoNum type="arabicPeriod"/>
            </a:pPr>
            <a:r>
              <a:rPr lang="en-US" b="1" i="0" dirty="0">
                <a:solidFill>
                  <a:schemeClr val="tx1"/>
                </a:solidFill>
                <a:effectLst/>
                <a:latin typeface="Söhne"/>
              </a:rPr>
              <a:t>Real-Time Detection:</a:t>
            </a:r>
            <a:r>
              <a:rPr lang="en-US" b="0" i="0" dirty="0">
                <a:solidFill>
                  <a:schemeClr val="tx1"/>
                </a:solidFill>
                <a:effectLst/>
                <a:latin typeface="Söhne"/>
              </a:rPr>
              <a:t> Develop real-time spam detection systems that can quickly identify and filter out spam emails as they are received, providing users with immediate protection.</a:t>
            </a:r>
          </a:p>
          <a:p>
            <a:pPr algn="l">
              <a:buFont typeface="+mj-lt"/>
              <a:buAutoNum type="arabicPeriod"/>
            </a:pPr>
            <a:r>
              <a:rPr lang="en-US" b="1" i="0" dirty="0">
                <a:solidFill>
                  <a:schemeClr val="tx1"/>
                </a:solidFill>
                <a:effectLst/>
                <a:latin typeface="Söhne"/>
              </a:rPr>
              <a:t>Multimodal Detection:</a:t>
            </a:r>
            <a:r>
              <a:rPr lang="en-US" b="0" i="0" dirty="0">
                <a:solidFill>
                  <a:schemeClr val="tx1"/>
                </a:solidFill>
                <a:effectLst/>
                <a:latin typeface="Söhne"/>
              </a:rPr>
              <a:t> Combine text-based features with other modalities such as images and metadata to improve the detection of sophisticated spam emails.</a:t>
            </a:r>
          </a:p>
        </p:txBody>
      </p:sp>
      <p:pic>
        <p:nvPicPr>
          <p:cNvPr id="4" name="Picture 2" descr="Abstract background with futuristic elements">
            <a:extLst>
              <a:ext uri="{FF2B5EF4-FFF2-40B4-BE49-F238E27FC236}">
                <a16:creationId xmlns:a16="http://schemas.microsoft.com/office/drawing/2014/main" id="{2DFFDD78-8193-B6B6-8529-33E2B45BE7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2981" y="1070342"/>
            <a:ext cx="3733986" cy="26946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61585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753829" y="594023"/>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Video of the Project</a:t>
            </a:r>
          </a:p>
        </p:txBody>
      </p:sp>
      <p:pic>
        <p:nvPicPr>
          <p:cNvPr id="4" name="WhatsApp Video 2024-04-19 at 7.36.29 PM">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534510" y="1123950"/>
            <a:ext cx="5933090" cy="2895600"/>
          </a:xfrm>
          <a:prstGeom prst="rect">
            <a:avLst/>
          </a:prstGeom>
        </p:spPr>
      </p:pic>
    </p:spTree>
    <p:extLst>
      <p:ext uri="{BB962C8B-B14F-4D97-AF65-F5344CB8AC3E}">
        <p14:creationId xmlns:p14="http://schemas.microsoft.com/office/powerpoint/2010/main" val="94365763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735723" y="573002"/>
            <a:ext cx="2323567"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Conclusion</a:t>
            </a:r>
            <a:endParaRPr lang="en-US" sz="1600" dirty="0">
              <a:solidFill>
                <a:srgbClr val="213163"/>
              </a:solidFill>
            </a:endParaRPr>
          </a:p>
        </p:txBody>
      </p:sp>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735723" y="1061211"/>
            <a:ext cx="4351284" cy="3621474"/>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736" indent="-173736">
              <a:spcAft>
                <a:spcPts val="800"/>
              </a:spcAft>
              <a:buClr>
                <a:srgbClr val="213163"/>
              </a:buClr>
              <a:buFont typeface="Arial" panose="020B0604020202020204" pitchFamily="34" charset="0"/>
              <a:buChar char="•"/>
            </a:pPr>
            <a:r>
              <a:rPr lang="en-US" b="0" i="0" dirty="0">
                <a:solidFill>
                  <a:schemeClr val="tx1"/>
                </a:solidFill>
                <a:effectLst/>
                <a:latin typeface="Söhne"/>
              </a:rPr>
              <a:t>In conclusion, our project on spam email detection using machine learning techniques has shown promising results in automatically identifying and filtering out unwanted emails. By leveraging machine learning models such as logistic regression, support vector machines (SVM), and naive Bayes classifiers, we could effectively classify emails as spam or non-spam (ham).</a:t>
            </a:r>
          </a:p>
          <a:p>
            <a:pPr marL="173736" indent="-173736">
              <a:spcAft>
                <a:spcPts val="800"/>
              </a:spcAft>
              <a:buClr>
                <a:srgbClr val="213163"/>
              </a:buClr>
              <a:buFont typeface="Arial" panose="020B0604020202020204" pitchFamily="34" charset="0"/>
              <a:buChar char="•"/>
            </a:pPr>
            <a:r>
              <a:rPr lang="en-US" b="0" i="0" dirty="0">
                <a:solidFill>
                  <a:schemeClr val="tx1"/>
                </a:solidFill>
                <a:effectLst/>
                <a:latin typeface="Söhne"/>
              </a:rPr>
              <a:t>Moving forward, there is potential to enhance this system by exploring advanced machine learning techniques, implementing real-time detection, and incorporating user feedback. These improvements could further enhance the accuracy and efficiency of spam email detection systems, ultimately improving user experience and security.</a:t>
            </a:r>
            <a:endParaRPr lang="en-US" dirty="0">
              <a:solidFill>
                <a:schemeClr val="tx1"/>
              </a:solidFill>
            </a:endParaRPr>
          </a:p>
        </p:txBody>
      </p:sp>
      <p:pic>
        <p:nvPicPr>
          <p:cNvPr id="4" name="Picture 3">
            <a:extLst>
              <a:ext uri="{FF2B5EF4-FFF2-40B4-BE49-F238E27FC236}">
                <a16:creationId xmlns:a16="http://schemas.microsoft.com/office/drawing/2014/main" id="{1F759815-AE8B-B98A-F021-551D3AD442EA}"/>
              </a:ext>
            </a:extLst>
          </p:cNvPr>
          <p:cNvPicPr>
            <a:picLocks noChangeAspect="1"/>
          </p:cNvPicPr>
          <p:nvPr/>
        </p:nvPicPr>
        <p:blipFill>
          <a:blip r:embed="rId3"/>
          <a:stretch>
            <a:fillRect/>
          </a:stretch>
        </p:blipFill>
        <p:spPr>
          <a:xfrm>
            <a:off x="5244662" y="1434277"/>
            <a:ext cx="2921620" cy="2364059"/>
          </a:xfrm>
          <a:prstGeom prst="rect">
            <a:avLst/>
          </a:prstGeom>
        </p:spPr>
      </p:pic>
    </p:spTree>
    <p:extLst>
      <p:ext uri="{BB962C8B-B14F-4D97-AF65-F5344CB8AC3E}">
        <p14:creationId xmlns:p14="http://schemas.microsoft.com/office/powerpoint/2010/main" val="17797082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3" name="TextBox 2">
            <a:extLst>
              <a:ext uri="{FF2B5EF4-FFF2-40B4-BE49-F238E27FC236}">
                <a16:creationId xmlns:a16="http://schemas.microsoft.com/office/drawing/2014/main" id="{B6E6F345-B602-EC4B-B8B2-B4CAA1DC1D46}"/>
              </a:ext>
            </a:extLst>
          </p:cNvPr>
          <p:cNvSpPr txBox="1"/>
          <p:nvPr/>
        </p:nvSpPr>
        <p:spPr>
          <a:xfrm>
            <a:off x="1724748" y="1557452"/>
            <a:ext cx="7419252" cy="1508105"/>
          </a:xfrm>
          <a:prstGeom prst="rect">
            <a:avLst/>
          </a:prstGeom>
          <a:noFill/>
        </p:spPr>
        <p:txBody>
          <a:bodyPr wrap="square" lIns="91440" tIns="45720" rIns="91440" bIns="45720" anchor="t">
            <a:spAutoFit/>
          </a:bodyPr>
          <a:lstStyle/>
          <a:p>
            <a:pPr marL="173736" indent="-173736" algn="l" rtl="0" fontAlgn="base">
              <a:spcAft>
                <a:spcPts val="800"/>
              </a:spcAft>
              <a:buClr>
                <a:srgbClr val="213163"/>
              </a:buClr>
              <a:buFont typeface="Arial" panose="020B0604020202020204" pitchFamily="34" charset="0"/>
              <a:buChar char="•"/>
            </a:pPr>
            <a:r>
              <a:rPr lang="en-US" b="0" i="0" dirty="0">
                <a:solidFill>
                  <a:srgbClr val="0000FF"/>
                </a:solidFill>
                <a:effectLst/>
                <a:hlinkClick r:id="rId3"/>
              </a:rPr>
              <a:t>https://www.coursera.org/</a:t>
            </a:r>
            <a:endParaRPr lang="en-US" b="0" i="0" dirty="0">
              <a:solidFill>
                <a:srgbClr val="0000FF"/>
              </a:solidFill>
              <a:effectLst/>
            </a:endParaRPr>
          </a:p>
          <a:p>
            <a:pPr marL="173736" indent="-173736" algn="l" rtl="0" fontAlgn="base">
              <a:spcAft>
                <a:spcPts val="800"/>
              </a:spcAft>
              <a:buClr>
                <a:srgbClr val="213163"/>
              </a:buClr>
              <a:buFont typeface="Arial" panose="020B0604020202020204" pitchFamily="34" charset="0"/>
              <a:buChar char="•"/>
            </a:pPr>
            <a:r>
              <a:rPr lang="en-US" b="0" i="0" dirty="0">
                <a:solidFill>
                  <a:srgbClr val="0000FF"/>
                </a:solidFill>
                <a:effectLst/>
                <a:hlinkClick r:id="rId4"/>
              </a:rPr>
              <a:t>https://www.udacity.com/</a:t>
            </a:r>
            <a:endParaRPr lang="en-US" dirty="0">
              <a:solidFill>
                <a:srgbClr val="0000FF"/>
              </a:solidFill>
            </a:endParaRPr>
          </a:p>
          <a:p>
            <a:pPr marL="173736" indent="-173736" algn="l" rtl="0" fontAlgn="base">
              <a:spcAft>
                <a:spcPts val="800"/>
              </a:spcAft>
              <a:buClr>
                <a:srgbClr val="213163"/>
              </a:buClr>
              <a:buFont typeface="Arial" panose="020B0604020202020204" pitchFamily="34" charset="0"/>
              <a:buChar char="•"/>
            </a:pPr>
            <a:r>
              <a:rPr lang="en-US" b="0" i="0" dirty="0">
                <a:solidFill>
                  <a:srgbClr val="0000FF"/>
                </a:solidFill>
                <a:effectLst/>
                <a:hlinkClick r:id="rId5"/>
              </a:rPr>
              <a:t>https://www.kaggle.com/learn</a:t>
            </a:r>
            <a:endParaRPr lang="en-US" b="0" i="0" dirty="0">
              <a:solidFill>
                <a:srgbClr val="0000FF"/>
              </a:solidFill>
              <a:effectLst/>
            </a:endParaRPr>
          </a:p>
          <a:p>
            <a:pPr marL="173736" indent="-173736" algn="l" rtl="0" fontAlgn="base">
              <a:spcAft>
                <a:spcPts val="800"/>
              </a:spcAft>
              <a:buClr>
                <a:srgbClr val="213163"/>
              </a:buClr>
              <a:buFont typeface="Arial" panose="020B0604020202020204" pitchFamily="34" charset="0"/>
              <a:buChar char="•"/>
            </a:pPr>
            <a:r>
              <a:rPr lang="en-US" b="0" i="0" dirty="0">
                <a:solidFill>
                  <a:srgbClr val="0000FF"/>
                </a:solidFill>
                <a:effectLst/>
              </a:rPr>
              <a:t>https://codelabs.developers.google.com/</a:t>
            </a: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914400" y="574406"/>
            <a:ext cx="3657600"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Reference</a:t>
            </a:r>
          </a:p>
        </p:txBody>
      </p:sp>
    </p:spTree>
    <p:extLst>
      <p:ext uri="{BB962C8B-B14F-4D97-AF65-F5344CB8AC3E}">
        <p14:creationId xmlns:p14="http://schemas.microsoft.com/office/powerpoint/2010/main" val="14809511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rot="10800000" flipV="1">
            <a:off x="2405073" y="2130802"/>
            <a:ext cx="3848969" cy="9529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Bef>
                <a:spcPts val="600"/>
              </a:spcBef>
            </a:pPr>
            <a:r>
              <a:rPr lang="en-IN" sz="4000" b="1" dirty="0"/>
              <a:t>THANK YOU !</a:t>
            </a:r>
          </a:p>
          <a:p>
            <a:pPr algn="ctr">
              <a:spcBef>
                <a:spcPts val="600"/>
              </a:spcBef>
            </a:pPr>
            <a:endParaRPr lang="en-US" sz="3000" b="1" dirty="0"/>
          </a:p>
        </p:txBody>
      </p:sp>
    </p:spTree>
    <p:extLst>
      <p:ext uri="{BB962C8B-B14F-4D97-AF65-F5344CB8AC3E}">
        <p14:creationId xmlns:p14="http://schemas.microsoft.com/office/powerpoint/2010/main" val="18823782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3" name="TextBox 2">
            <a:extLst>
              <a:ext uri="{FF2B5EF4-FFF2-40B4-BE49-F238E27FC236}">
                <a16:creationId xmlns:a16="http://schemas.microsoft.com/office/drawing/2014/main" id="{37614006-D2E9-31D1-7F3E-A26C1C892A99}"/>
              </a:ext>
            </a:extLst>
          </p:cNvPr>
          <p:cNvSpPr txBox="1"/>
          <p:nvPr/>
        </p:nvSpPr>
        <p:spPr>
          <a:xfrm>
            <a:off x="904970" y="2279362"/>
            <a:ext cx="6712511" cy="923330"/>
          </a:xfrm>
          <a:prstGeom prst="rect">
            <a:avLst/>
          </a:prstGeom>
          <a:noFill/>
        </p:spPr>
        <p:txBody>
          <a:bodyPr wrap="square" rtlCol="0">
            <a:spAutoFit/>
          </a:bodyPr>
          <a:lstStyle/>
          <a:p>
            <a:pPr algn="ctr"/>
            <a:r>
              <a:rPr lang="en-US" sz="1800" b="1" dirty="0">
                <a:solidFill>
                  <a:schemeClr val="tx1"/>
                </a:solidFill>
              </a:rPr>
              <a:t>Disclaimer</a:t>
            </a:r>
          </a:p>
          <a:p>
            <a:pPr algn="ctr"/>
            <a:r>
              <a:rPr lang="en-US" dirty="0">
                <a:solidFill>
                  <a:schemeClr val="tx1"/>
                </a:solidFill>
              </a:rPr>
              <a:t>The content is curated from online/offline resources and used for educational purpose only</a:t>
            </a:r>
          </a:p>
        </p:txBody>
      </p:sp>
    </p:spTree>
    <p:extLst>
      <p:ext uri="{BB962C8B-B14F-4D97-AF65-F5344CB8AC3E}">
        <p14:creationId xmlns:p14="http://schemas.microsoft.com/office/powerpoint/2010/main" val="33497491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935420" y="566738"/>
            <a:ext cx="3509579" cy="322262"/>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sz="1600" b="1" dirty="0">
                <a:solidFill>
                  <a:srgbClr val="213163"/>
                </a:solidFill>
              </a:rPr>
              <a:t>Course Outline</a:t>
            </a:r>
          </a:p>
        </p:txBody>
      </p:sp>
      <p:sp>
        <p:nvSpPr>
          <p:cNvPr id="62" name="Google Shape;62;g5fab984687_2_0"/>
          <p:cNvSpPr txBox="1">
            <a:spLocks noGrp="1"/>
          </p:cNvSpPr>
          <p:nvPr>
            <p:ph type="body" idx="4294967295"/>
          </p:nvPr>
        </p:nvSpPr>
        <p:spPr>
          <a:xfrm>
            <a:off x="935420" y="744510"/>
            <a:ext cx="3719785" cy="4431952"/>
          </a:xfrm>
          <a:prstGeom prst="rect">
            <a:avLst/>
          </a:prstGeom>
          <a:noFill/>
          <a:ln>
            <a:noFill/>
          </a:ln>
        </p:spPr>
        <p:txBody>
          <a:bodyPr spcFirstLastPara="1" wrap="square" lIns="91425" tIns="91425" rIns="91425" bIns="91425" anchor="t" anchorCtr="0">
            <a:spAutoFit/>
          </a:bodyPr>
          <a:lstStyle/>
          <a:p>
            <a:pPr marL="173736" indent="-173736">
              <a:spcAft>
                <a:spcPts val="800"/>
              </a:spcAft>
              <a:buClr>
                <a:srgbClr val="213163"/>
              </a:buClr>
              <a:buFont typeface="Arial" panose="020B0604020202020204" pitchFamily="34" charset="0"/>
              <a:buChar char="•"/>
            </a:pPr>
            <a:r>
              <a:rPr lang="en-US" dirty="0"/>
              <a:t>Abstract</a:t>
            </a:r>
          </a:p>
          <a:p>
            <a:pPr marL="173736" indent="-173736">
              <a:spcAft>
                <a:spcPts val="800"/>
              </a:spcAft>
              <a:buClr>
                <a:srgbClr val="213163"/>
              </a:buClr>
              <a:buFont typeface="Arial" panose="020B0604020202020204" pitchFamily="34" charset="0"/>
              <a:buChar char="•"/>
            </a:pPr>
            <a:r>
              <a:rPr lang="en-US" dirty="0"/>
              <a:t>Problem Statement</a:t>
            </a:r>
          </a:p>
          <a:p>
            <a:pPr marL="173736" indent="-173736">
              <a:spcAft>
                <a:spcPts val="800"/>
              </a:spcAft>
              <a:buClr>
                <a:srgbClr val="213163"/>
              </a:buClr>
              <a:buFont typeface="Arial" panose="020B0604020202020204" pitchFamily="34" charset="0"/>
              <a:buChar char="•"/>
            </a:pPr>
            <a:r>
              <a:rPr lang="en-US" dirty="0"/>
              <a:t>Aims, Objective &amp; Proposed System/Solution </a:t>
            </a:r>
          </a:p>
          <a:p>
            <a:pPr marL="173736" indent="-173736">
              <a:spcAft>
                <a:spcPts val="800"/>
              </a:spcAft>
              <a:buClr>
                <a:srgbClr val="213163"/>
              </a:buClr>
              <a:buFont typeface="Arial" panose="020B0604020202020204" pitchFamily="34" charset="0"/>
              <a:buChar char="•"/>
            </a:pPr>
            <a:r>
              <a:rPr lang="en-US" dirty="0"/>
              <a:t>System Deployment Approach</a:t>
            </a:r>
          </a:p>
          <a:p>
            <a:pPr marL="173736" indent="-173736">
              <a:spcAft>
                <a:spcPts val="800"/>
              </a:spcAft>
              <a:buClr>
                <a:srgbClr val="213163"/>
              </a:buClr>
              <a:buFont typeface="Arial" panose="020B0604020202020204" pitchFamily="34" charset="0"/>
              <a:buChar char="•"/>
            </a:pPr>
            <a:r>
              <a:rPr lang="en-US" dirty="0"/>
              <a:t>Model Development &amp; Algorithm</a:t>
            </a:r>
          </a:p>
          <a:p>
            <a:pPr marL="173736" indent="-173736">
              <a:spcAft>
                <a:spcPts val="800"/>
              </a:spcAft>
              <a:buClr>
                <a:srgbClr val="213163"/>
              </a:buClr>
              <a:buFont typeface="Arial" panose="020B0604020202020204" pitchFamily="34" charset="0"/>
              <a:buChar char="•"/>
            </a:pPr>
            <a:r>
              <a:rPr lang="en-US" dirty="0"/>
              <a:t>Future Scope</a:t>
            </a:r>
          </a:p>
          <a:p>
            <a:pPr marL="173736" indent="-173736">
              <a:spcAft>
                <a:spcPts val="800"/>
              </a:spcAft>
              <a:buClr>
                <a:srgbClr val="213163"/>
              </a:buClr>
              <a:buFont typeface="Arial" panose="020B0604020202020204" pitchFamily="34" charset="0"/>
              <a:buChar char="•"/>
            </a:pPr>
            <a:r>
              <a:rPr lang="en-US" dirty="0"/>
              <a:t>Video of the Project</a:t>
            </a:r>
          </a:p>
          <a:p>
            <a:pPr marL="173736" indent="-173736">
              <a:spcAft>
                <a:spcPts val="800"/>
              </a:spcAft>
              <a:buClr>
                <a:srgbClr val="213163"/>
              </a:buClr>
              <a:buFont typeface="Arial" panose="020B0604020202020204" pitchFamily="34" charset="0"/>
              <a:buChar char="•"/>
            </a:pPr>
            <a:r>
              <a:rPr lang="en-US" dirty="0"/>
              <a:t>Conclusion</a:t>
            </a:r>
          </a:p>
          <a:p>
            <a:pPr marL="173736" indent="-173736">
              <a:spcAft>
                <a:spcPts val="800"/>
              </a:spcAft>
              <a:buClr>
                <a:srgbClr val="213163"/>
              </a:buClr>
              <a:buFont typeface="Arial" panose="020B0604020202020204" pitchFamily="34" charset="0"/>
              <a:buChar char="•"/>
            </a:pPr>
            <a:r>
              <a:rPr lang="en-US" dirty="0"/>
              <a:t>Reference</a:t>
            </a:r>
          </a:p>
        </p:txBody>
      </p:sp>
      <p:pic>
        <p:nvPicPr>
          <p:cNvPr id="4" name="Picture 3">
            <a:extLst>
              <a:ext uri="{FF2B5EF4-FFF2-40B4-BE49-F238E27FC236}">
                <a16:creationId xmlns:a16="http://schemas.microsoft.com/office/drawing/2014/main" id="{FE6ACA23-A691-BBFF-54D8-448548EFD8C2}"/>
              </a:ext>
            </a:extLst>
          </p:cNvPr>
          <p:cNvPicPr>
            <a:picLocks noChangeAspect="1"/>
          </p:cNvPicPr>
          <p:nvPr/>
        </p:nvPicPr>
        <p:blipFill>
          <a:blip r:embed="rId3"/>
          <a:srcRect/>
          <a:stretch/>
        </p:blipFill>
        <p:spPr>
          <a:xfrm>
            <a:off x="4851110" y="1174319"/>
            <a:ext cx="3723869" cy="2927058"/>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8570683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0" y="871538"/>
            <a:ext cx="5168900" cy="2019300"/>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id="{B6E6F345-B602-EC4B-B8B2-B4CAA1DC1D46}"/>
              </a:ext>
            </a:extLst>
          </p:cNvPr>
          <p:cNvSpPr txBox="1"/>
          <p:nvPr/>
        </p:nvSpPr>
        <p:spPr>
          <a:xfrm>
            <a:off x="672661" y="1059838"/>
            <a:ext cx="4708636" cy="3518912"/>
          </a:xfrm>
          <a:prstGeom prst="rect">
            <a:avLst/>
          </a:prstGeom>
          <a:noFill/>
        </p:spPr>
        <p:txBody>
          <a:bodyPr wrap="square" lIns="91440" tIns="45720" rIns="91440" bIns="45720" anchor="t">
            <a:spAutoFit/>
          </a:bodyPr>
          <a:lstStyle/>
          <a:p>
            <a:pPr marL="285750" indent="-285750" algn="just" rtl="0" fontAlgn="base">
              <a:spcAft>
                <a:spcPts val="800"/>
              </a:spcAft>
              <a:buClr>
                <a:srgbClr val="213163"/>
              </a:buClr>
              <a:buFont typeface="Arial" panose="020B0604020202020204" pitchFamily="34" charset="0"/>
              <a:buChar char="•"/>
            </a:pPr>
            <a:r>
              <a:rPr lang="en-US" b="0" i="0" dirty="0">
                <a:solidFill>
                  <a:schemeClr val="tx1"/>
                </a:solidFill>
                <a:effectLst/>
                <a:latin typeface="Söhne"/>
              </a:rPr>
              <a:t>Email spam continues to be a pervasive issue, causing inconvenience and potential harm to users. In this project, we propose a machine learning approach to automatically detect spam emails.</a:t>
            </a:r>
            <a:endParaRPr lang="en-IN" b="0" i="0" dirty="0">
              <a:solidFill>
                <a:schemeClr val="tx1"/>
              </a:solidFill>
              <a:effectLst/>
              <a:latin typeface="Söhne"/>
            </a:endParaRPr>
          </a:p>
          <a:p>
            <a:pPr marL="285750" indent="-285750" algn="just" rtl="0" fontAlgn="base">
              <a:spcAft>
                <a:spcPts val="800"/>
              </a:spcAft>
              <a:buClr>
                <a:srgbClr val="213163"/>
              </a:buClr>
              <a:buFont typeface="Arial" panose="020B0604020202020204" pitchFamily="34" charset="0"/>
              <a:buChar char="•"/>
            </a:pPr>
            <a:r>
              <a:rPr lang="en-US" b="0" i="0" dirty="0">
                <a:solidFill>
                  <a:schemeClr val="tx1"/>
                </a:solidFill>
                <a:effectLst/>
                <a:latin typeface="Söhne"/>
              </a:rPr>
              <a:t> The project involves collecting a dataset of labeled emails, where each email is classified as spam or non-spam (ham). The project aims to develop a robust and efficient spam detection system that can be deployed to protect users from unwanted and potentially harmful emails.</a:t>
            </a:r>
            <a:endParaRPr lang="en-US" b="0" i="0" dirty="0">
              <a:solidFill>
                <a:schemeClr val="tx1"/>
              </a:solidFill>
              <a:effectLst/>
            </a:endParaRP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830317" y="574406"/>
            <a:ext cx="3741683"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Abstract</a:t>
            </a:r>
          </a:p>
        </p:txBody>
      </p:sp>
      <p:pic>
        <p:nvPicPr>
          <p:cNvPr id="8" name="Picture 7">
            <a:extLst>
              <a:ext uri="{FF2B5EF4-FFF2-40B4-BE49-F238E27FC236}">
                <a16:creationId xmlns:a16="http://schemas.microsoft.com/office/drawing/2014/main" id="{9E5893E1-B894-EA83-246C-0776C3A7B4CE}"/>
              </a:ext>
            </a:extLst>
          </p:cNvPr>
          <p:cNvPicPr>
            <a:picLocks noChangeAspect="1"/>
          </p:cNvPicPr>
          <p:nvPr/>
        </p:nvPicPr>
        <p:blipFill>
          <a:blip r:embed="rId3"/>
          <a:srcRect/>
          <a:stretch/>
        </p:blipFill>
        <p:spPr>
          <a:xfrm>
            <a:off x="5990897" y="1263412"/>
            <a:ext cx="2900084" cy="2637695"/>
          </a:xfrm>
          <a:prstGeom prst="rect">
            <a:avLst/>
          </a:prstGeom>
        </p:spPr>
      </p:pic>
    </p:spTree>
    <p:extLst>
      <p:ext uri="{BB962C8B-B14F-4D97-AF65-F5344CB8AC3E}">
        <p14:creationId xmlns:p14="http://schemas.microsoft.com/office/powerpoint/2010/main" val="42289848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0" y="871538"/>
            <a:ext cx="5168900" cy="2019300"/>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id="{B6E6F345-B602-EC4B-B8B2-B4CAA1DC1D46}"/>
              </a:ext>
            </a:extLst>
          </p:cNvPr>
          <p:cNvSpPr txBox="1"/>
          <p:nvPr/>
        </p:nvSpPr>
        <p:spPr>
          <a:xfrm>
            <a:off x="903890" y="1080858"/>
            <a:ext cx="3668110" cy="2031325"/>
          </a:xfrm>
          <a:prstGeom prst="rect">
            <a:avLst/>
          </a:prstGeom>
          <a:noFill/>
        </p:spPr>
        <p:txBody>
          <a:bodyPr wrap="square" lIns="91440" tIns="45720" rIns="91440" bIns="45720" anchor="t">
            <a:spAutoFit/>
          </a:bodyPr>
          <a:lstStyle/>
          <a:p>
            <a:pPr marL="173736" indent="-173736" algn="just" rtl="0" fontAlgn="base">
              <a:spcAft>
                <a:spcPts val="800"/>
              </a:spcAft>
              <a:buClr>
                <a:srgbClr val="213163"/>
              </a:buClr>
              <a:buFont typeface="Arial" panose="020B0604020202020204" pitchFamily="34" charset="0"/>
              <a:buChar char="•"/>
            </a:pPr>
            <a:r>
              <a:rPr lang="en-US" b="0" i="0" dirty="0">
                <a:solidFill>
                  <a:schemeClr val="tx1"/>
                </a:solidFill>
                <a:effectLst/>
                <a:latin typeface="Nunito" panose="020F0502020204030204" pitchFamily="2" charset="0"/>
              </a:rPr>
              <a:t>Detecting Spam Emails Using TensorFlow. Implement and build a deep-learning model for Spam Detection. The model we will try to implement will be a Classifier, which would give binary outputs- either spam or ham.</a:t>
            </a:r>
            <a:endParaRPr lang="en-US" dirty="0">
              <a:solidFill>
                <a:schemeClr val="tx1"/>
              </a:solidFill>
            </a:endParaRP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756745" y="574406"/>
            <a:ext cx="381525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Problem Statement</a:t>
            </a:r>
          </a:p>
        </p:txBody>
      </p:sp>
      <p:pic>
        <p:nvPicPr>
          <p:cNvPr id="13" name="Picture 12">
            <a:extLst>
              <a:ext uri="{FF2B5EF4-FFF2-40B4-BE49-F238E27FC236}">
                <a16:creationId xmlns:a16="http://schemas.microsoft.com/office/drawing/2014/main" id="{FCD19DDD-24D1-9DFA-7326-7D3292B3EA2E}"/>
              </a:ext>
            </a:extLst>
          </p:cNvPr>
          <p:cNvPicPr>
            <a:picLocks noChangeAspect="1"/>
          </p:cNvPicPr>
          <p:nvPr/>
        </p:nvPicPr>
        <p:blipFill rotWithShape="1">
          <a:blip r:embed="rId3"/>
          <a:srcRect l="10412" r="10412"/>
          <a:stretch/>
        </p:blipFill>
        <p:spPr>
          <a:xfrm>
            <a:off x="5303835" y="1184169"/>
            <a:ext cx="2518166" cy="2564956"/>
          </a:xfrm>
          <a:prstGeom prst="rect">
            <a:avLst/>
          </a:prstGeom>
        </p:spPr>
      </p:pic>
    </p:spTree>
    <p:extLst>
      <p:ext uri="{BB962C8B-B14F-4D97-AF65-F5344CB8AC3E}">
        <p14:creationId xmlns:p14="http://schemas.microsoft.com/office/powerpoint/2010/main" val="6337141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0" y="871538"/>
            <a:ext cx="5168900" cy="2019300"/>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id="{B6E6F345-B602-EC4B-B8B2-B4CAA1DC1D46}"/>
              </a:ext>
            </a:extLst>
          </p:cNvPr>
          <p:cNvSpPr txBox="1"/>
          <p:nvPr/>
        </p:nvSpPr>
        <p:spPr>
          <a:xfrm>
            <a:off x="735724" y="1290522"/>
            <a:ext cx="3694914" cy="3241913"/>
          </a:xfrm>
          <a:prstGeom prst="rect">
            <a:avLst/>
          </a:prstGeom>
          <a:noFill/>
        </p:spPr>
        <p:txBody>
          <a:bodyPr wrap="square" lIns="91440" tIns="45720" rIns="91440" bIns="45720" anchor="t">
            <a:spAutoFit/>
          </a:bodyPr>
          <a:lstStyle/>
          <a:p>
            <a:pPr algn="l" rtl="0" fontAlgn="base">
              <a:spcAft>
                <a:spcPts val="800"/>
              </a:spcAft>
              <a:buClr>
                <a:srgbClr val="213163"/>
              </a:buClr>
            </a:pPr>
            <a:r>
              <a:rPr lang="en-US" b="1" i="0" dirty="0">
                <a:solidFill>
                  <a:schemeClr val="tx1"/>
                </a:solidFill>
                <a:effectLst/>
              </a:rPr>
              <a:t> </a:t>
            </a:r>
            <a:r>
              <a:rPr lang="en-US" b="0" i="0" dirty="0">
                <a:solidFill>
                  <a:schemeClr val="tx1"/>
                </a:solidFill>
                <a:effectLst/>
                <a:latin typeface="Söhne"/>
              </a:rPr>
              <a:t>This project aims to develop an effective spam email detection system using machine learning techniques.</a:t>
            </a:r>
            <a:endParaRPr lang="en-IN" b="0" i="0" dirty="0">
              <a:solidFill>
                <a:schemeClr val="tx1"/>
              </a:solidFill>
              <a:effectLst/>
              <a:latin typeface="Söhne"/>
            </a:endParaRPr>
          </a:p>
          <a:p>
            <a:pPr algn="l" rtl="0" fontAlgn="base">
              <a:spcAft>
                <a:spcPts val="800"/>
              </a:spcAft>
              <a:buClr>
                <a:srgbClr val="213163"/>
              </a:buClr>
            </a:pPr>
            <a:r>
              <a:rPr lang="en-US" b="0" i="0" dirty="0">
                <a:solidFill>
                  <a:schemeClr val="tx1"/>
                </a:solidFill>
                <a:effectLst/>
                <a:latin typeface="Söhne"/>
              </a:rPr>
              <a:t>The project will involve collecting a dataset of labeled emails, preprocessing the email text data, extracting relevant features, and training a machine learning model to classify emails as spam or non-spam (ham).</a:t>
            </a:r>
            <a:endParaRPr lang="en-US" i="0" dirty="0">
              <a:solidFill>
                <a:schemeClr val="tx1"/>
              </a:solidFill>
              <a:effectLst/>
            </a:endParaRP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851338" y="574406"/>
            <a:ext cx="3720662"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Aim and Objective</a:t>
            </a:r>
          </a:p>
        </p:txBody>
      </p:sp>
      <p:sp>
        <p:nvSpPr>
          <p:cNvPr id="9" name="AutoShape 2">
            <a:extLst>
              <a:ext uri="{FF2B5EF4-FFF2-40B4-BE49-F238E27FC236}">
                <a16:creationId xmlns:a16="http://schemas.microsoft.com/office/drawing/2014/main" id="{DBCD0614-E7B6-0420-FECB-5D7D889FF4AF}"/>
              </a:ext>
            </a:extLst>
          </p:cNvPr>
          <p:cNvSpPr>
            <a:spLocks noChangeAspect="1" noChangeArrowheads="1"/>
          </p:cNvSpPr>
          <p:nvPr/>
        </p:nvSpPr>
        <p:spPr bwMode="auto">
          <a:xfrm>
            <a:off x="4419600" y="2419350"/>
            <a:ext cx="219679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0" name="AutoShape 4">
            <a:extLst>
              <a:ext uri="{FF2B5EF4-FFF2-40B4-BE49-F238E27FC236}">
                <a16:creationId xmlns:a16="http://schemas.microsoft.com/office/drawing/2014/main" id="{589CDC98-2776-6BEA-2E59-8C7C6234BCD1}"/>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12" name="Picture 11">
            <a:extLst>
              <a:ext uri="{FF2B5EF4-FFF2-40B4-BE49-F238E27FC236}">
                <a16:creationId xmlns:a16="http://schemas.microsoft.com/office/drawing/2014/main" id="{07C6C24E-9F7B-F0E4-9AB8-4F853E8F1B80}"/>
              </a:ext>
            </a:extLst>
          </p:cNvPr>
          <p:cNvPicPr>
            <a:picLocks noChangeAspect="1"/>
          </p:cNvPicPr>
          <p:nvPr/>
        </p:nvPicPr>
        <p:blipFill>
          <a:blip r:embed="rId3"/>
          <a:stretch>
            <a:fillRect/>
          </a:stretch>
        </p:blipFill>
        <p:spPr>
          <a:xfrm>
            <a:off x="5071769" y="1352345"/>
            <a:ext cx="2698708" cy="2438810"/>
          </a:xfrm>
          <a:prstGeom prst="rect">
            <a:avLst/>
          </a:prstGeom>
        </p:spPr>
      </p:pic>
    </p:spTree>
    <p:extLst>
      <p:ext uri="{BB962C8B-B14F-4D97-AF65-F5344CB8AC3E}">
        <p14:creationId xmlns:p14="http://schemas.microsoft.com/office/powerpoint/2010/main" val="12427330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0" y="871538"/>
            <a:ext cx="5168900" cy="2019300"/>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id="{B6E6F345-B602-EC4B-B8B2-B4CAA1DC1D46}"/>
              </a:ext>
            </a:extLst>
          </p:cNvPr>
          <p:cNvSpPr txBox="1"/>
          <p:nvPr/>
        </p:nvSpPr>
        <p:spPr>
          <a:xfrm>
            <a:off x="1008993" y="1059838"/>
            <a:ext cx="6387983" cy="3806170"/>
          </a:xfrm>
          <a:prstGeom prst="rect">
            <a:avLst/>
          </a:prstGeom>
          <a:noFill/>
        </p:spPr>
        <p:txBody>
          <a:bodyPr wrap="square" lIns="91440" tIns="45720" rIns="91440" bIns="45720" anchor="t">
            <a:spAutoFit/>
          </a:bodyPr>
          <a:lstStyle/>
          <a:p>
            <a:pPr marL="173736" indent="-173736" algn="l" rtl="0" fontAlgn="base">
              <a:spcAft>
                <a:spcPts val="800"/>
              </a:spcAft>
              <a:buClr>
                <a:srgbClr val="213163"/>
              </a:buClr>
              <a:buFont typeface="Arial" panose="020B0604020202020204" pitchFamily="34" charset="0"/>
              <a:buChar char="•"/>
            </a:pPr>
            <a:r>
              <a:rPr lang="en-IN" sz="1600" b="0" i="0" dirty="0">
                <a:solidFill>
                  <a:schemeClr val="tx1"/>
                </a:solidFill>
                <a:effectLst/>
                <a:latin typeface="Söhne"/>
              </a:rPr>
              <a:t>To </a:t>
            </a:r>
            <a:r>
              <a:rPr lang="en-IN" sz="1600" dirty="0">
                <a:solidFill>
                  <a:schemeClr val="tx1"/>
                </a:solidFill>
                <a:latin typeface="Söhne"/>
              </a:rPr>
              <a:t>c</a:t>
            </a:r>
            <a:r>
              <a:rPr lang="en-US" sz="1600" b="0" i="0" dirty="0" err="1">
                <a:solidFill>
                  <a:schemeClr val="tx1"/>
                </a:solidFill>
                <a:effectLst/>
                <a:latin typeface="Söhne"/>
              </a:rPr>
              <a:t>ollect</a:t>
            </a:r>
            <a:r>
              <a:rPr lang="en-US" sz="1600" b="0" i="0" dirty="0">
                <a:solidFill>
                  <a:schemeClr val="tx1"/>
                </a:solidFill>
                <a:effectLst/>
                <a:latin typeface="Söhne"/>
              </a:rPr>
              <a:t> a dataset of labeled emails, including spam and non-spam (ham) emails.</a:t>
            </a:r>
          </a:p>
          <a:p>
            <a:pPr marL="173736" indent="-173736" algn="l" rtl="0" fontAlgn="base">
              <a:spcAft>
                <a:spcPts val="800"/>
              </a:spcAft>
              <a:buClr>
                <a:srgbClr val="213163"/>
              </a:buClr>
              <a:buFont typeface="Arial" panose="020B0604020202020204" pitchFamily="34" charset="0"/>
              <a:buChar char="•"/>
            </a:pPr>
            <a:r>
              <a:rPr lang="en-IN" sz="1600" b="0" i="0" dirty="0">
                <a:solidFill>
                  <a:schemeClr val="tx1"/>
                </a:solidFill>
                <a:effectLst/>
                <a:latin typeface="Söhne"/>
              </a:rPr>
              <a:t>To </a:t>
            </a:r>
            <a:r>
              <a:rPr lang="en-IN" sz="1600" dirty="0">
                <a:solidFill>
                  <a:schemeClr val="tx1"/>
                </a:solidFill>
                <a:latin typeface="Söhne"/>
              </a:rPr>
              <a:t>p</a:t>
            </a:r>
            <a:r>
              <a:rPr lang="en-US" sz="1600" b="0" i="0" dirty="0">
                <a:solidFill>
                  <a:schemeClr val="tx1"/>
                </a:solidFill>
                <a:effectLst/>
                <a:latin typeface="Söhne"/>
              </a:rPr>
              <a:t>reprocess the email text data to prepare it for machine learning model training.</a:t>
            </a:r>
          </a:p>
          <a:p>
            <a:pPr marL="173736" indent="-173736" algn="l" rtl="0" fontAlgn="base">
              <a:spcAft>
                <a:spcPts val="800"/>
              </a:spcAft>
              <a:buClr>
                <a:srgbClr val="213163"/>
              </a:buClr>
              <a:buFont typeface="Arial" panose="020B0604020202020204" pitchFamily="34" charset="0"/>
              <a:buChar char="•"/>
            </a:pPr>
            <a:r>
              <a:rPr lang="en-IN" sz="1600" b="0" i="0" dirty="0">
                <a:solidFill>
                  <a:schemeClr val="tx1"/>
                </a:solidFill>
                <a:effectLst/>
                <a:latin typeface="Söhne"/>
              </a:rPr>
              <a:t>To </a:t>
            </a:r>
            <a:r>
              <a:rPr lang="en-IN" sz="1600" dirty="0">
                <a:solidFill>
                  <a:schemeClr val="tx1"/>
                </a:solidFill>
                <a:latin typeface="Söhne"/>
              </a:rPr>
              <a:t>e</a:t>
            </a:r>
            <a:r>
              <a:rPr lang="en-US" sz="1600" b="0" i="0" dirty="0" err="1">
                <a:solidFill>
                  <a:schemeClr val="tx1"/>
                </a:solidFill>
                <a:effectLst/>
                <a:latin typeface="Söhne"/>
              </a:rPr>
              <a:t>xtract</a:t>
            </a:r>
            <a:r>
              <a:rPr lang="en-US" sz="1600" b="0" i="0" dirty="0">
                <a:solidFill>
                  <a:schemeClr val="tx1"/>
                </a:solidFill>
                <a:effectLst/>
                <a:latin typeface="Söhne"/>
              </a:rPr>
              <a:t> relevant features from the email text data using techniques such as TF-IDF and N-grams.</a:t>
            </a:r>
          </a:p>
          <a:p>
            <a:pPr marL="173736" indent="-173736" algn="l" rtl="0" fontAlgn="base">
              <a:spcAft>
                <a:spcPts val="800"/>
              </a:spcAft>
              <a:buClr>
                <a:srgbClr val="213163"/>
              </a:buClr>
              <a:buFont typeface="Arial" panose="020B0604020202020204" pitchFamily="34" charset="0"/>
              <a:buChar char="•"/>
            </a:pPr>
            <a:r>
              <a:rPr lang="en-IN" sz="1600" dirty="0">
                <a:solidFill>
                  <a:schemeClr val="tx1"/>
                </a:solidFill>
                <a:latin typeface="Söhne"/>
              </a:rPr>
              <a:t> To t</a:t>
            </a:r>
            <a:r>
              <a:rPr lang="en-US" sz="1600" b="0" i="0" dirty="0">
                <a:solidFill>
                  <a:schemeClr val="tx1"/>
                </a:solidFill>
                <a:effectLst/>
                <a:latin typeface="Söhne"/>
              </a:rPr>
              <a:t>rain a machine learning model, such as a Naive Bayes classifier or a Support Vector Machine (SVM), using the extracted features.</a:t>
            </a:r>
          </a:p>
          <a:p>
            <a:pPr marL="173736" indent="-173736" algn="l" rtl="0" fontAlgn="base">
              <a:spcAft>
                <a:spcPts val="800"/>
              </a:spcAft>
              <a:buClr>
                <a:srgbClr val="213163"/>
              </a:buClr>
              <a:buFont typeface="Arial" panose="020B0604020202020204" pitchFamily="34" charset="0"/>
              <a:buChar char="•"/>
            </a:pPr>
            <a:r>
              <a:rPr lang="en-IN" sz="1600" dirty="0">
                <a:solidFill>
                  <a:schemeClr val="tx1"/>
                </a:solidFill>
                <a:latin typeface="Söhne"/>
              </a:rPr>
              <a:t> To e</a:t>
            </a:r>
            <a:r>
              <a:rPr lang="en-US" sz="1600" b="0" i="0" dirty="0">
                <a:solidFill>
                  <a:schemeClr val="tx1"/>
                </a:solidFill>
                <a:effectLst/>
                <a:latin typeface="Söhne"/>
              </a:rPr>
              <a:t>valuate the performance of the trained model using metrics such as accuracy, precision, recall, and F1 score.</a:t>
            </a:r>
            <a:r>
              <a:rPr lang="en-US" sz="1600" i="0" dirty="0">
                <a:solidFill>
                  <a:schemeClr val="tx1"/>
                </a:solidFill>
                <a:effectLst/>
              </a:rPr>
              <a:t>.</a:t>
            </a:r>
          </a:p>
          <a:p>
            <a:pPr marL="173736" indent="-173736" algn="l" rtl="0" fontAlgn="base">
              <a:spcAft>
                <a:spcPts val="800"/>
              </a:spcAft>
              <a:buClr>
                <a:srgbClr val="213163"/>
              </a:buClr>
              <a:buFont typeface="Arial" panose="020B0604020202020204" pitchFamily="34" charset="0"/>
              <a:buChar char="•"/>
            </a:pPr>
            <a:r>
              <a:rPr lang="en-IN" sz="1600" dirty="0">
                <a:solidFill>
                  <a:schemeClr val="tx1"/>
                </a:solidFill>
                <a:latin typeface="Söhne"/>
              </a:rPr>
              <a:t>To d</a:t>
            </a:r>
            <a:r>
              <a:rPr lang="en-US" sz="1600" b="0" i="0" dirty="0" err="1">
                <a:solidFill>
                  <a:schemeClr val="tx1"/>
                </a:solidFill>
                <a:effectLst/>
                <a:latin typeface="Söhne"/>
              </a:rPr>
              <a:t>evelop</a:t>
            </a:r>
            <a:r>
              <a:rPr lang="en-US" sz="1600" b="0" i="0" dirty="0">
                <a:solidFill>
                  <a:schemeClr val="tx1"/>
                </a:solidFill>
                <a:effectLst/>
                <a:latin typeface="Söhne"/>
              </a:rPr>
              <a:t> a user-friendly interface for the spam detection system, allowing users to easily classify emails as spam or non-spam</a:t>
            </a:r>
            <a:r>
              <a:rPr lang="en-US" sz="1600" i="0" dirty="0">
                <a:solidFill>
                  <a:schemeClr val="tx1"/>
                </a:solidFill>
                <a:effectLst/>
              </a:rPr>
              <a:t>.</a:t>
            </a: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651641" y="574406"/>
            <a:ext cx="3920359" cy="48543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Objectives</a:t>
            </a:r>
          </a:p>
        </p:txBody>
      </p:sp>
    </p:spTree>
    <p:extLst>
      <p:ext uri="{BB962C8B-B14F-4D97-AF65-F5344CB8AC3E}">
        <p14:creationId xmlns:p14="http://schemas.microsoft.com/office/powerpoint/2010/main" val="31747103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809297" y="573002"/>
            <a:ext cx="376270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Proposed Solution</a:t>
            </a:r>
          </a:p>
        </p:txBody>
      </p:sp>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693683" y="1061211"/>
            <a:ext cx="3878318" cy="3939510"/>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736" indent="-173736">
              <a:spcAft>
                <a:spcPts val="800"/>
              </a:spcAft>
              <a:buClr>
                <a:srgbClr val="213163"/>
              </a:buClr>
              <a:buFont typeface="Arial" panose="020B0604020202020204" pitchFamily="34" charset="0"/>
              <a:buChar char="•"/>
            </a:pPr>
            <a:r>
              <a:rPr lang="en-US" b="1" dirty="0"/>
              <a:t>Solution: </a:t>
            </a:r>
            <a:r>
              <a:rPr lang="en-US" dirty="0"/>
              <a:t>Gather a dataset of labeled emails, where each email is labeled as spam or non-spam (ham). Preprocess the text data to convert it into a format suitable for machine learning models. </a:t>
            </a:r>
            <a:endParaRPr lang="en-IN" dirty="0"/>
          </a:p>
          <a:p>
            <a:pPr marL="173736" indent="-173736">
              <a:spcAft>
                <a:spcPts val="800"/>
              </a:spcAft>
              <a:buClr>
                <a:srgbClr val="213163"/>
              </a:buClr>
              <a:buFont typeface="Arial" panose="020B0604020202020204" pitchFamily="34" charset="0"/>
              <a:buChar char="•"/>
            </a:pPr>
            <a:r>
              <a:rPr lang="en-US" dirty="0"/>
              <a:t>This may include removing stop words, tokenization, and converting text to numerical representations. Extract features from the preprocessed text data. </a:t>
            </a:r>
            <a:endParaRPr lang="en-IN" dirty="0"/>
          </a:p>
          <a:p>
            <a:pPr marL="173736" indent="-173736">
              <a:spcAft>
                <a:spcPts val="800"/>
              </a:spcAft>
              <a:buClr>
                <a:srgbClr val="213163"/>
              </a:buClr>
              <a:buFont typeface="Arial" panose="020B0604020202020204" pitchFamily="34" charset="0"/>
              <a:buChar char="•"/>
            </a:pPr>
            <a:r>
              <a:rPr lang="en-US" dirty="0"/>
              <a:t>Common features include word frequency, TF-IDF (Term Frequency-Inverse Document Frequency), and N-grams. Choose a machine-learning model for spam detection. Common models include logistic regression, support vector machines (SVM), and naive Bayes classifiers. </a:t>
            </a:r>
          </a:p>
        </p:txBody>
      </p:sp>
      <p:pic>
        <p:nvPicPr>
          <p:cNvPr id="4" name="Picture 3">
            <a:extLst>
              <a:ext uri="{FF2B5EF4-FFF2-40B4-BE49-F238E27FC236}">
                <a16:creationId xmlns:a16="http://schemas.microsoft.com/office/drawing/2014/main" id="{33F997BE-59B3-5F95-97E8-D524F7C956EB}"/>
              </a:ext>
            </a:extLst>
          </p:cNvPr>
          <p:cNvPicPr>
            <a:picLocks noChangeAspect="1"/>
          </p:cNvPicPr>
          <p:nvPr/>
        </p:nvPicPr>
        <p:blipFill>
          <a:blip r:embed="rId3"/>
          <a:stretch>
            <a:fillRect/>
          </a:stretch>
        </p:blipFill>
        <p:spPr>
          <a:xfrm>
            <a:off x="5150068" y="1403610"/>
            <a:ext cx="2891883" cy="2583915"/>
          </a:xfrm>
          <a:prstGeom prst="rect">
            <a:avLst/>
          </a:prstGeom>
        </p:spPr>
      </p:pic>
    </p:spTree>
    <p:extLst>
      <p:ext uri="{BB962C8B-B14F-4D97-AF65-F5344CB8AC3E}">
        <p14:creationId xmlns:p14="http://schemas.microsoft.com/office/powerpoint/2010/main" val="5984228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103586" y="573002"/>
            <a:ext cx="3468414"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System Deployment Approach</a:t>
            </a:r>
          </a:p>
        </p:txBody>
      </p:sp>
      <p:pic>
        <p:nvPicPr>
          <p:cNvPr id="7" name="Picture 6">
            <a:extLst>
              <a:ext uri="{FF2B5EF4-FFF2-40B4-BE49-F238E27FC236}">
                <a16:creationId xmlns:a16="http://schemas.microsoft.com/office/drawing/2014/main" id="{BA29D41D-E059-D662-7641-E3CDEB5A0828}"/>
              </a:ext>
            </a:extLst>
          </p:cNvPr>
          <p:cNvPicPr>
            <a:picLocks noChangeAspect="1"/>
          </p:cNvPicPr>
          <p:nvPr/>
        </p:nvPicPr>
        <p:blipFill rotWithShape="1">
          <a:blip r:embed="rId3"/>
          <a:srcRect l="16240" t="9900" r="13904" b="2496"/>
          <a:stretch/>
        </p:blipFill>
        <p:spPr>
          <a:xfrm>
            <a:off x="1283587" y="1222736"/>
            <a:ext cx="4745813" cy="3347762"/>
          </a:xfrm>
          <a:prstGeom prst="rect">
            <a:avLst/>
          </a:prstGeom>
        </p:spPr>
      </p:pic>
    </p:spTree>
    <p:extLst>
      <p:ext uri="{BB962C8B-B14F-4D97-AF65-F5344CB8AC3E}">
        <p14:creationId xmlns:p14="http://schemas.microsoft.com/office/powerpoint/2010/main" val="191379504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Props1.xml><?xml version="1.0" encoding="utf-8"?>
<ds:datastoreItem xmlns:ds="http://schemas.openxmlformats.org/officeDocument/2006/customXml" ds:itemID="{7D9E5D5E-A365-4A49-8140-C8CC82A61608}">
  <ds:schemaRefs>
    <ds:schemaRef ds:uri="http://schemas.microsoft.com/office/2006/metadata/contentType"/>
    <ds:schemaRef ds:uri="http://schemas.microsoft.com/office/2006/metadata/properties/metaAttributes"/>
    <ds:schemaRef ds:uri="http://www.w3.org/2000/xmlns/"/>
    <ds:schemaRef ds:uri="http://www.w3.org/2001/XMLSchema"/>
    <ds:schemaRef ds:uri="9162bd5b-4ed9-4da3-b376-05204580ba3f"/>
    <ds:schemaRef ds:uri="c0fa2617-96bd-425d-8578-e93563fe37c5"/>
    <ds:schemaRef ds:uri="http://schemas.microsoft.com/office/2006/metadata/propertie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706AB80-2608-47D7-8AC8-FA6BC8A9B27C}">
  <ds:schemaRefs>
    <ds:schemaRef ds:uri="http://schemas.microsoft.com/sharepoint/v3/contenttype/forms"/>
  </ds:schemaRefs>
</ds:datastoreItem>
</file>

<file path=customXml/itemProps3.xml><?xml version="1.0" encoding="utf-8"?>
<ds:datastoreItem xmlns:ds="http://schemas.openxmlformats.org/officeDocument/2006/customXml" ds:itemID="{A6559A34-456E-49A1-8157-9E3D18BFAD36}">
  <ds:schemaRefs>
    <ds:schemaRef ds:uri="http://schemas.openxmlformats.org/package/2006/metadata/core-properties"/>
    <ds:schemaRef ds:uri="http://schemas.microsoft.com/office/2006/metadata/properties"/>
    <ds:schemaRef ds:uri="http://schemas.microsoft.com/office/infopath/2007/PartnerControls"/>
    <ds:schemaRef ds:uri="http://schemas.microsoft.com/office/2006/documentManagement/types"/>
    <ds:schemaRef ds:uri="http://purl.org/dc/terms/"/>
    <ds:schemaRef ds:uri="http://purl.org/dc/elements/1.1/"/>
    <ds:schemaRef ds:uri="http://www.w3.org/XML/1998/namespace"/>
    <ds:schemaRef ds:uri="c0fa2617-96bd-425d-8578-e93563fe37c5"/>
    <ds:schemaRef ds:uri="9162bd5b-4ed9-4da3-b376-05204580ba3f"/>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Integral</Template>
  <TotalTime>631</TotalTime>
  <Words>878</Words>
  <Application>Microsoft Office PowerPoint</Application>
  <PresentationFormat>On-screen Show (16:9)</PresentationFormat>
  <Paragraphs>87</Paragraphs>
  <Slides>17</Slides>
  <Notes>17</Notes>
  <HiddenSlides>0</HiddenSlides>
  <MMClips>1</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17</vt:i4>
      </vt:variant>
    </vt:vector>
  </HeadingPairs>
  <TitlesOfParts>
    <vt:vector size="27" baseType="lpstr">
      <vt:lpstr>Arial</vt:lpstr>
      <vt:lpstr>Calibri</vt:lpstr>
      <vt:lpstr>IBM Plex Sans</vt:lpstr>
      <vt:lpstr>Nunito</vt:lpstr>
      <vt:lpstr>Söhne</vt:lpstr>
      <vt:lpstr>Times New Roman</vt:lpstr>
      <vt:lpstr>Tw Cen MT</vt:lpstr>
      <vt:lpstr>Tw Cen MT Condensed</vt:lpstr>
      <vt:lpstr>Wingdings 3</vt:lpstr>
      <vt:lpstr>Integral</vt:lpstr>
      <vt:lpstr>PowerPoint Presentation</vt:lpstr>
      <vt:lpstr>PowerPoint Presentation</vt:lpstr>
      <vt:lpstr>Course Outline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hp</cp:lastModifiedBy>
  <cp:revision>169</cp:revision>
  <dcterms:modified xsi:type="dcterms:W3CDTF">2024-04-19T14:23:29Z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